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258" r:id="rId3"/>
    <p:sldId id="297" r:id="rId4"/>
    <p:sldId id="308" r:id="rId5"/>
    <p:sldId id="347" r:id="rId6"/>
    <p:sldId id="348" r:id="rId7"/>
    <p:sldId id="346" r:id="rId8"/>
    <p:sldId id="303" r:id="rId9"/>
    <p:sldId id="380" r:id="rId10"/>
    <p:sldId id="326" r:id="rId11"/>
    <p:sldId id="374" r:id="rId12"/>
    <p:sldId id="378" r:id="rId13"/>
    <p:sldId id="379" r:id="rId14"/>
    <p:sldId id="368" r:id="rId15"/>
    <p:sldId id="352" r:id="rId16"/>
    <p:sldId id="360" r:id="rId17"/>
    <p:sldId id="353" r:id="rId18"/>
    <p:sldId id="310" r:id="rId19"/>
    <p:sldId id="350" r:id="rId20"/>
    <p:sldId id="355" r:id="rId21"/>
    <p:sldId id="357" r:id="rId22"/>
    <p:sldId id="372" r:id="rId23"/>
    <p:sldId id="383" r:id="rId24"/>
    <p:sldId id="373" r:id="rId25"/>
    <p:sldId id="362" r:id="rId26"/>
    <p:sldId id="358" r:id="rId27"/>
    <p:sldId id="371" r:id="rId28"/>
    <p:sldId id="376" r:id="rId29"/>
    <p:sldId id="386" r:id="rId30"/>
    <p:sldId id="387" r:id="rId31"/>
    <p:sldId id="377" r:id="rId32"/>
    <p:sldId id="354" r:id="rId33"/>
    <p:sldId id="339" r:id="rId34"/>
    <p:sldId id="385" r:id="rId35"/>
    <p:sldId id="340" r:id="rId36"/>
    <p:sldId id="349" r:id="rId37"/>
    <p:sldId id="365" r:id="rId38"/>
    <p:sldId id="389" r:id="rId39"/>
    <p:sldId id="388" r:id="rId40"/>
    <p:sldId id="364" r:id="rId41"/>
    <p:sldId id="366" r:id="rId42"/>
    <p:sldId id="369" r:id="rId43"/>
    <p:sldId id="382" r:id="rId44"/>
  </p:sldIdLst>
  <p:sldSz cx="9144000" cy="6858000" type="screen4x3"/>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70EE"/>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8" autoAdjust="0"/>
    <p:restoredTop sz="84192" autoAdjust="0"/>
  </p:normalViewPr>
  <p:slideViewPr>
    <p:cSldViewPr>
      <p:cViewPr varScale="1">
        <p:scale>
          <a:sx n="61" d="100"/>
          <a:sy n="61" d="100"/>
        </p:scale>
        <p:origin x="-162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44091"/>
          </a:xfrm>
          <a:prstGeom prst="rect">
            <a:avLst/>
          </a:prstGeom>
        </p:spPr>
        <p:txBody>
          <a:bodyPr vert="horz" lIns="92446" tIns="46223" rIns="92446" bIns="46223" rtlCol="0"/>
          <a:lstStyle>
            <a:lvl1pPr algn="r">
              <a:defRPr sz="1200"/>
            </a:lvl1pPr>
          </a:lstStyle>
          <a:p>
            <a:fld id="{7B2B7F3D-6D94-4ECD-8C71-F5B8B5460E98}" type="datetimeFigureOut">
              <a:rPr lang="en-US" smtClean="0"/>
              <a:t>8/28/2015</a:t>
            </a:fld>
            <a:endParaRPr lang="en-US"/>
          </a:p>
        </p:txBody>
      </p:sp>
      <p:sp>
        <p:nvSpPr>
          <p:cNvPr id="4" name="Footer Placeholder 3"/>
          <p:cNvSpPr>
            <a:spLocks noGrp="1"/>
          </p:cNvSpPr>
          <p:nvPr>
            <p:ph type="ftr" sz="quarter" idx="2"/>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536528"/>
            <a:ext cx="4028440" cy="344091"/>
          </a:xfrm>
          <a:prstGeom prst="rect">
            <a:avLst/>
          </a:prstGeom>
        </p:spPr>
        <p:txBody>
          <a:bodyPr vert="horz" lIns="92446" tIns="46223" rIns="92446" bIns="46223" rtlCol="0" anchor="b"/>
          <a:lstStyle>
            <a:lvl1pPr algn="r">
              <a:defRPr sz="1200"/>
            </a:lvl1pPr>
          </a:lstStyle>
          <a:p>
            <a:fld id="{965B3F80-4980-4210-8219-1FD7F4AE52E6}" type="slidenum">
              <a:rPr lang="en-US" smtClean="0"/>
              <a:t>‹#›</a:t>
            </a:fld>
            <a:endParaRPr lang="en-US"/>
          </a:p>
        </p:txBody>
      </p:sp>
    </p:spTree>
    <p:extLst>
      <p:ext uri="{BB962C8B-B14F-4D97-AF65-F5344CB8AC3E}">
        <p14:creationId xmlns:p14="http://schemas.microsoft.com/office/powerpoint/2010/main" val="3162148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043D87D6-9A9D-486D-B018-AA2C766D858A}" type="datetimeFigureOut">
              <a:rPr lang="en-US" smtClean="0"/>
              <a:t>8/28/2015</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8506C2B7-9B60-4FA2-AFCD-EFC12A412DC7}" type="slidenum">
              <a:rPr lang="en-US" smtClean="0"/>
              <a:t>‹#›</a:t>
            </a:fld>
            <a:endParaRPr lang="en-US"/>
          </a:p>
        </p:txBody>
      </p:sp>
    </p:spTree>
    <p:extLst>
      <p:ext uri="{BB962C8B-B14F-4D97-AF65-F5344CB8AC3E}">
        <p14:creationId xmlns:p14="http://schemas.microsoft.com/office/powerpoint/2010/main" val="228578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Recognize the</a:t>
            </a:r>
            <a:r>
              <a:rPr lang="en-US" baseline="0" dirty="0" smtClean="0"/>
              <a:t> impacts from all that lawn, at a personal, community, national and global scale.</a:t>
            </a:r>
          </a:p>
          <a:p>
            <a:endParaRPr lang="en-US" dirty="0" smtClean="0"/>
          </a:p>
          <a:p>
            <a:endParaRPr lang="en-US" dirty="0" smtClean="0"/>
          </a:p>
          <a:p>
            <a:r>
              <a:rPr lang="en-US" dirty="0" smtClean="0"/>
              <a:t>Habitat lost to wildlife … Single most toxic</a:t>
            </a:r>
            <a:r>
              <a:rPr lang="en-US" baseline="0" dirty="0" smtClean="0"/>
              <a:t> thing inside or outside your home. </a:t>
            </a:r>
          </a:p>
          <a:p>
            <a:r>
              <a:rPr lang="en-US" baseline="0" dirty="0" smtClean="0"/>
              <a:t>Peanut butter is an $800 million industry. </a:t>
            </a:r>
            <a:r>
              <a:rPr lang="en-US" dirty="0"/>
              <a:t>$17 billion spent in 2013 for Mother's Day</a:t>
            </a:r>
            <a:endParaRPr lang="en-US" baseline="0" dirty="0" smtClean="0"/>
          </a:p>
          <a:p>
            <a:r>
              <a:rPr lang="en-US" dirty="0"/>
              <a:t>In FY 2000 the federal government spent $631.5 million combating invasive species, with almost 90 percent of the total spent by USDA.</a:t>
            </a:r>
          </a:p>
        </p:txBody>
      </p:sp>
      <p:sp>
        <p:nvSpPr>
          <p:cNvPr id="4" name="Slide Number Placeholder 3"/>
          <p:cNvSpPr>
            <a:spLocks noGrp="1"/>
          </p:cNvSpPr>
          <p:nvPr>
            <p:ph type="sldNum" sz="quarter" idx="10"/>
          </p:nvPr>
        </p:nvSpPr>
        <p:spPr/>
        <p:txBody>
          <a:bodyPr/>
          <a:lstStyle/>
          <a:p>
            <a:fld id="{8506C2B7-9B60-4FA2-AFCD-EFC12A412DC7}" type="slidenum">
              <a:rPr lang="en-US" smtClean="0"/>
              <a:t>2</a:t>
            </a:fld>
            <a:endParaRPr lang="en-US"/>
          </a:p>
        </p:txBody>
      </p:sp>
    </p:spTree>
    <p:extLst>
      <p:ext uri="{BB962C8B-B14F-4D97-AF65-F5344CB8AC3E}">
        <p14:creationId xmlns:p14="http://schemas.microsoft.com/office/powerpoint/2010/main" val="1674844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 Carolina Chickadees bring insects, mostly caterpillars, at an average rate of 1 every 3 minutes! Do the math and it adds up to over 6000 caterpillars to raise one brood!</a:t>
            </a:r>
          </a:p>
          <a:p>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22</a:t>
            </a:fld>
            <a:endParaRPr lang="en-US"/>
          </a:p>
        </p:txBody>
      </p:sp>
    </p:spTree>
    <p:extLst>
      <p:ext uri="{BB962C8B-B14F-4D97-AF65-F5344CB8AC3E}">
        <p14:creationId xmlns:p14="http://schemas.microsoft.com/office/powerpoint/2010/main" val="3472566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Edge, where your lawn meets the woods.</a:t>
            </a:r>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23</a:t>
            </a:fld>
            <a:endParaRPr lang="en-US"/>
          </a:p>
        </p:txBody>
      </p:sp>
    </p:spTree>
    <p:extLst>
      <p:ext uri="{BB962C8B-B14F-4D97-AF65-F5344CB8AC3E}">
        <p14:creationId xmlns:p14="http://schemas.microsoft.com/office/powerpoint/2010/main" val="2228714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in mind, planning</a:t>
            </a:r>
            <a:r>
              <a:rPr lang="en-US" baseline="0" dirty="0" smtClean="0"/>
              <a:t> for all life stages.</a:t>
            </a:r>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24</a:t>
            </a:fld>
            <a:endParaRPr lang="en-US"/>
          </a:p>
        </p:txBody>
      </p:sp>
    </p:spTree>
    <p:extLst>
      <p:ext uri="{BB962C8B-B14F-4D97-AF65-F5344CB8AC3E}">
        <p14:creationId xmlns:p14="http://schemas.microsoft.com/office/powerpoint/2010/main" val="861026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a:t>
            </a:r>
            <a:r>
              <a:rPr lang="en-US" baseline="0" dirty="0" smtClean="0"/>
              <a:t> to be mindful to plant habitat for the things you’re trying to attract.</a:t>
            </a:r>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25</a:t>
            </a:fld>
            <a:endParaRPr lang="en-US"/>
          </a:p>
        </p:txBody>
      </p:sp>
    </p:spTree>
    <p:extLst>
      <p:ext uri="{BB962C8B-B14F-4D97-AF65-F5344CB8AC3E}">
        <p14:creationId xmlns:p14="http://schemas.microsoft.com/office/powerpoint/2010/main" val="1850283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Due to weather events, </a:t>
            </a:r>
          </a:p>
          <a:p>
            <a:pPr defTabSz="924458">
              <a:defRPr/>
            </a:pPr>
            <a:endParaRPr lang="en-US" dirty="0" smtClean="0"/>
          </a:p>
          <a:p>
            <a:pPr defTabSz="924458">
              <a:defRPr/>
            </a:pPr>
            <a:r>
              <a:rPr lang="en-US" dirty="0" smtClean="0"/>
              <a:t>More than 400 of the over 1,300 species [one-third</a:t>
            </a:r>
            <a:r>
              <a:rPr lang="en-US" baseline="0" dirty="0" smtClean="0"/>
              <a:t> of the] </a:t>
            </a:r>
            <a:r>
              <a:rPr lang="en-US" dirty="0" smtClean="0"/>
              <a:t>currently protected under the Endangered Species Act, and more than 180 candidate species for listing are considered to be at risk at least partly due to displacement by, competition with, and predation by invasive species.</a:t>
            </a:r>
          </a:p>
          <a:p>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26</a:t>
            </a:fld>
            <a:endParaRPr lang="en-US"/>
          </a:p>
        </p:txBody>
      </p:sp>
    </p:spTree>
    <p:extLst>
      <p:ext uri="{BB962C8B-B14F-4D97-AF65-F5344CB8AC3E}">
        <p14:creationId xmlns:p14="http://schemas.microsoft.com/office/powerpoint/2010/main" val="2958322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where</a:t>
            </a:r>
            <a:r>
              <a:rPr lang="en-US" baseline="0" dirty="0" smtClean="0"/>
              <a:t> we come in… easy to see connections. How to tell it works. </a:t>
            </a:r>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27</a:t>
            </a:fld>
            <a:endParaRPr lang="en-US"/>
          </a:p>
        </p:txBody>
      </p:sp>
    </p:spTree>
    <p:extLst>
      <p:ext uri="{BB962C8B-B14F-4D97-AF65-F5344CB8AC3E}">
        <p14:creationId xmlns:p14="http://schemas.microsoft.com/office/powerpoint/2010/main" val="2715477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30</a:t>
            </a:fld>
            <a:endParaRPr lang="en-US"/>
          </a:p>
        </p:txBody>
      </p:sp>
    </p:spTree>
    <p:extLst>
      <p:ext uri="{BB962C8B-B14F-4D97-AF65-F5344CB8AC3E}">
        <p14:creationId xmlns:p14="http://schemas.microsoft.com/office/powerpoint/2010/main" val="1348600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Beneficial insect</a:t>
            </a:r>
            <a:r>
              <a:rPr lang="en-US" baseline="0" dirty="0" smtClean="0"/>
              <a:t> that makes</a:t>
            </a:r>
            <a:r>
              <a:rPr lang="en-US" dirty="0"/>
              <a:t> it </a:t>
            </a:r>
            <a:r>
              <a:rPr lang="en-US" dirty="0" err="1"/>
              <a:t>poss</a:t>
            </a:r>
            <a:endParaRPr lang="en-US" dirty="0"/>
          </a:p>
          <a:p>
            <a:endParaRPr lang="en-US" dirty="0"/>
          </a:p>
          <a:p>
            <a:r>
              <a:rPr lang="en-US" dirty="0"/>
              <a:t>help control garden pests such as gypsy moths, cabbage </a:t>
            </a:r>
            <a:r>
              <a:rPr lang="en-US" dirty="0" err="1"/>
              <a:t>loopers</a:t>
            </a:r>
            <a:r>
              <a:rPr lang="en-US" dirty="0"/>
              <a:t>, Japanese beetles, armyworms, cutworms, sawflies, codling moths, peach twig borers, pink bollworms, tent caterpillars, squash bugs and many </a:t>
            </a:r>
            <a:r>
              <a:rPr lang="en-US" dirty="0" err="1"/>
              <a:t>more.ible</a:t>
            </a:r>
            <a:r>
              <a:rPr lang="en-US" dirty="0"/>
              <a:t> for us to enjoy naturally healthy gardens without the use of pesticides.</a:t>
            </a:r>
          </a:p>
        </p:txBody>
      </p:sp>
      <p:sp>
        <p:nvSpPr>
          <p:cNvPr id="4" name="Slide Number Placeholder 3"/>
          <p:cNvSpPr>
            <a:spLocks noGrp="1"/>
          </p:cNvSpPr>
          <p:nvPr>
            <p:ph type="sldNum" sz="quarter" idx="10"/>
          </p:nvPr>
        </p:nvSpPr>
        <p:spPr/>
        <p:txBody>
          <a:bodyPr/>
          <a:lstStyle/>
          <a:p>
            <a:fld id="{8506C2B7-9B60-4FA2-AFCD-EFC12A412DC7}" type="slidenum">
              <a:rPr lang="en-US" smtClean="0"/>
              <a:t>31</a:t>
            </a:fld>
            <a:endParaRPr lang="en-US"/>
          </a:p>
        </p:txBody>
      </p:sp>
    </p:spTree>
    <p:extLst>
      <p:ext uri="{BB962C8B-B14F-4D97-AF65-F5344CB8AC3E}">
        <p14:creationId xmlns:p14="http://schemas.microsoft.com/office/powerpoint/2010/main" val="532445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Adults spend winter in burrows and emerge the following spring. Adult females emerge in spring, but do not mate until early May.</a:t>
            </a:r>
          </a:p>
          <a:p>
            <a:endParaRPr lang="en-US" dirty="0"/>
          </a:p>
          <a:p>
            <a:r>
              <a:rPr lang="en-US" dirty="0"/>
              <a:t>The entire life cycle takes 2-4 years or more, a long life for an insect! Their long lives make these beetles valuable for assessing the environmental quality of an area. Because the adults and larvae live in the same habitats for multiple years, they are very susceptible to environmental changes or stresses. The presence of tiger beetles, especially the larvae, in an area is often a sign of good, stable habitat.</a:t>
            </a:r>
          </a:p>
          <a:p>
            <a:endParaRPr lang="en-US" dirty="0"/>
          </a:p>
          <a:p>
            <a:r>
              <a:rPr lang="en-US" dirty="0"/>
              <a:t>They are fast, agile flyers, and are able to catch insects in the air.</a:t>
            </a:r>
          </a:p>
          <a:p>
            <a:endParaRPr lang="en-US" dirty="0"/>
          </a:p>
          <a:p>
            <a:r>
              <a:rPr lang="en-US" dirty="0"/>
              <a:t>Two-year life cycle. Four stages - complete metamorphosis. The first is the egg stage. The female lays eggs in individual holes in the ground during June or early July. The egg hatches and the second stage, known as the larval stage, begins. The larva resembles a caterpillar, but with two unique characteristics. The first is the two sickle-shaped jaws protruding from its abnormally large head, which it uses to catch prey. The other is a hooked hump on its back, which prevents it from being pulled out of the ground. The entirety of the larval stage happens underground. It then reaches the third stage, the pupa a year later. The pupa begins to make its way out of the ground by digging toward the surface diagonally. The adult form of the beetle emerges within a month. The beetle is sexually mature in the spring, mates, and dies during the summer months.</a:t>
            </a:r>
          </a:p>
        </p:txBody>
      </p:sp>
      <p:sp>
        <p:nvSpPr>
          <p:cNvPr id="4" name="Slide Number Placeholder 3"/>
          <p:cNvSpPr>
            <a:spLocks noGrp="1"/>
          </p:cNvSpPr>
          <p:nvPr>
            <p:ph type="sldNum" sz="quarter" idx="10"/>
          </p:nvPr>
        </p:nvSpPr>
        <p:spPr/>
        <p:txBody>
          <a:bodyPr/>
          <a:lstStyle/>
          <a:p>
            <a:fld id="{8506C2B7-9B60-4FA2-AFCD-EFC12A412DC7}" type="slidenum">
              <a:rPr lang="en-US" smtClean="0"/>
              <a:t>32</a:t>
            </a:fld>
            <a:endParaRPr lang="en-US"/>
          </a:p>
        </p:txBody>
      </p:sp>
    </p:spTree>
    <p:extLst>
      <p:ext uri="{BB962C8B-B14F-4D97-AF65-F5344CB8AC3E}">
        <p14:creationId xmlns:p14="http://schemas.microsoft.com/office/powerpoint/2010/main" val="4139150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For these reasons, </a:t>
            </a:r>
            <a:r>
              <a:rPr lang="en-US" dirty="0" smtClean="0"/>
              <a:t>planting </a:t>
            </a:r>
            <a:r>
              <a:rPr lang="en-US" dirty="0"/>
              <a:t>projects IN ADDITION to </a:t>
            </a:r>
            <a:r>
              <a:rPr lang="en-US" dirty="0" smtClean="0"/>
              <a:t>protect </a:t>
            </a:r>
            <a:r>
              <a:rPr lang="en-US" dirty="0"/>
              <a:t>existing urban forests and other natural areas.</a:t>
            </a:r>
          </a:p>
          <a:p>
            <a:pPr defTabSz="924458">
              <a:defRPr/>
            </a:pPr>
            <a:endParaRPr lang="en-US" dirty="0"/>
          </a:p>
          <a:p>
            <a:pPr defTabSz="924458">
              <a:defRPr/>
            </a:pPr>
            <a:r>
              <a:rPr lang="en-US" dirty="0"/>
              <a:t>Merrimac Farm WMA is in the Cedar Run Watershed, </a:t>
            </a:r>
            <a:r>
              <a:rPr lang="en-US" dirty="0" smtClean="0"/>
              <a:t>impaired </a:t>
            </a:r>
            <a:r>
              <a:rPr lang="en-US" dirty="0"/>
              <a:t>waterway. </a:t>
            </a:r>
          </a:p>
          <a:p>
            <a:endParaRPr lang="en-US" dirty="0" smtClean="0"/>
          </a:p>
          <a:p>
            <a:pPr marL="346672" indent="-184892">
              <a:spcAft>
                <a:spcPts val="809"/>
              </a:spcAft>
              <a:buFont typeface="Arial" panose="020B0604020202020204" pitchFamily="34" charset="0"/>
              <a:buChar char="•"/>
            </a:pPr>
            <a:r>
              <a:rPr lang="en-US" dirty="0"/>
              <a:t>Add structure and increase native plant diversity</a:t>
            </a:r>
          </a:p>
          <a:p>
            <a:pPr marL="346672" indent="-184892">
              <a:spcAft>
                <a:spcPts val="809"/>
              </a:spcAft>
              <a:buFont typeface="Arial" panose="020B0604020202020204" pitchFamily="34" charset="0"/>
              <a:buChar char="•"/>
            </a:pPr>
            <a:r>
              <a:rPr lang="en-US" dirty="0"/>
              <a:t>Slow the flow of stormwater </a:t>
            </a:r>
          </a:p>
          <a:p>
            <a:pPr marL="346672" indent="-184892">
              <a:spcAft>
                <a:spcPts val="809"/>
              </a:spcAft>
              <a:buFont typeface="Arial" panose="020B0604020202020204" pitchFamily="34" charset="0"/>
              <a:buChar char="•"/>
            </a:pPr>
            <a:r>
              <a:rPr lang="en-US" dirty="0"/>
              <a:t>Create high-diversity habitat that is easy to access and always open</a:t>
            </a:r>
          </a:p>
          <a:p>
            <a:pPr marL="346672" indent="-184892">
              <a:spcAft>
                <a:spcPts val="809"/>
              </a:spcAft>
              <a:buFont typeface="Arial" panose="020B0604020202020204" pitchFamily="34" charset="0"/>
              <a:buChar char="•"/>
            </a:pPr>
            <a:r>
              <a:rPr lang="en-US" dirty="0"/>
              <a:t>Create a meaningful volunteer stewardship opportunity</a:t>
            </a:r>
          </a:p>
          <a:p>
            <a:pPr marL="346672" indent="-184892">
              <a:spcAft>
                <a:spcPts val="809"/>
              </a:spcAft>
              <a:buFont typeface="Arial" panose="020B0604020202020204" pitchFamily="34" charset="0"/>
              <a:buChar char="•"/>
            </a:pPr>
            <a:r>
              <a:rPr lang="en-US" dirty="0"/>
              <a:t>Demonstrate how everyone can do their part to protect urban forests, clean water resources wildlife habitat while Northern Virginia continues to grow</a:t>
            </a:r>
          </a:p>
          <a:p>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33</a:t>
            </a:fld>
            <a:endParaRPr lang="en-US"/>
          </a:p>
        </p:txBody>
      </p:sp>
    </p:spTree>
    <p:extLst>
      <p:ext uri="{BB962C8B-B14F-4D97-AF65-F5344CB8AC3E}">
        <p14:creationId xmlns:p14="http://schemas.microsoft.com/office/powerpoint/2010/main" val="190115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Recognize</a:t>
            </a:r>
            <a:r>
              <a:rPr lang="en-US" baseline="0" dirty="0" smtClean="0"/>
              <a:t> the significant b</a:t>
            </a:r>
            <a:r>
              <a:rPr lang="en-US" dirty="0" smtClean="0"/>
              <a:t>enefits of urban</a:t>
            </a:r>
            <a:r>
              <a:rPr lang="en-US" baseline="0" dirty="0" smtClean="0"/>
              <a:t> forests.</a:t>
            </a:r>
            <a:endParaRPr lang="en-US" dirty="0" smtClean="0"/>
          </a:p>
          <a:p>
            <a:endParaRPr lang="en-US" dirty="0" smtClean="0"/>
          </a:p>
          <a:p>
            <a:r>
              <a:rPr lang="en-US" dirty="0" smtClean="0"/>
              <a:t>Benefits of New York’s implementation of a forest protection strategy instead of building a new water treatment plant will save the city $6 billion. </a:t>
            </a:r>
          </a:p>
          <a:p>
            <a:r>
              <a:rPr lang="en-US" dirty="0" smtClean="0"/>
              <a:t>Street trees in New York City intercept 890 million gallons of stormwater annually: 1,525 gallons per tree on average, with a total value of over $35 million </a:t>
            </a:r>
          </a:p>
          <a:p>
            <a:r>
              <a:rPr lang="en-US" dirty="0" smtClean="0"/>
              <a:t>each year.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3</a:t>
            </a:fld>
            <a:endParaRPr lang="en-US"/>
          </a:p>
        </p:txBody>
      </p:sp>
    </p:spTree>
    <p:extLst>
      <p:ext uri="{BB962C8B-B14F-4D97-AF65-F5344CB8AC3E}">
        <p14:creationId xmlns:p14="http://schemas.microsoft.com/office/powerpoint/2010/main" val="1757087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35</a:t>
            </a:fld>
            <a:endParaRPr lang="en-US"/>
          </a:p>
        </p:txBody>
      </p:sp>
    </p:spTree>
    <p:extLst>
      <p:ext uri="{BB962C8B-B14F-4D97-AF65-F5344CB8AC3E}">
        <p14:creationId xmlns:p14="http://schemas.microsoft.com/office/powerpoint/2010/main" val="1901153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Beautyberry - important food source for many species of birds including bobwhite quails, mockingbirds, robins, towhees, and brown thrashers. Animals that eat the </a:t>
            </a:r>
            <a:r>
              <a:rPr lang="en-US" dirty="0"/>
              <a:t>40 species of songbirds, and are favorites of cardinals, robins, mockingbirds, purple finches, eastern towhees, and especially northern bobwhite. The fruit is also eaten by raccoon, opossum, and gray fox.</a:t>
            </a:r>
            <a:endParaRPr lang="en-US" dirty="0" smtClean="0"/>
          </a:p>
          <a:p>
            <a:endParaRPr lang="en-US" dirty="0" smtClean="0"/>
          </a:p>
          <a:p>
            <a:r>
              <a:rPr lang="en-US" dirty="0" smtClean="0"/>
              <a:t>Winterberry</a:t>
            </a:r>
            <a:r>
              <a:rPr lang="en-US" baseline="0" dirty="0" smtClean="0"/>
              <a:t> – low in fat content, eaten later in winter by </a:t>
            </a:r>
            <a:r>
              <a:rPr lang="en-US" dirty="0"/>
              <a:t>songbirds, winter waterfowl, and game birds. Frequent songbird consumers include eastern bluebirds, hermit and wood thrushes, American robins, catbirds, northern mockingbirds, brown thrashers, cedar waxwings, and white-tailed sparrows. </a:t>
            </a:r>
          </a:p>
        </p:txBody>
      </p:sp>
      <p:sp>
        <p:nvSpPr>
          <p:cNvPr id="4" name="Slide Number Placeholder 3"/>
          <p:cNvSpPr>
            <a:spLocks noGrp="1"/>
          </p:cNvSpPr>
          <p:nvPr>
            <p:ph type="sldNum" sz="quarter" idx="10"/>
          </p:nvPr>
        </p:nvSpPr>
        <p:spPr/>
        <p:txBody>
          <a:bodyPr/>
          <a:lstStyle/>
          <a:p>
            <a:fld id="{8506C2B7-9B60-4FA2-AFCD-EFC12A412DC7}" type="slidenum">
              <a:rPr lang="en-US" smtClean="0"/>
              <a:t>37</a:t>
            </a:fld>
            <a:endParaRPr lang="en-US"/>
          </a:p>
        </p:txBody>
      </p:sp>
    </p:spTree>
    <p:extLst>
      <p:ext uri="{BB962C8B-B14F-4D97-AF65-F5344CB8AC3E}">
        <p14:creationId xmlns:p14="http://schemas.microsoft.com/office/powerpoint/2010/main" val="1464401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Adults on flowers of </a:t>
            </a:r>
            <a:r>
              <a:rPr lang="en-US" sz="1200" b="0" i="0" kern="1200" dirty="0" err="1" smtClean="0">
                <a:solidFill>
                  <a:schemeClr val="tx1"/>
                </a:solidFill>
                <a:effectLst/>
                <a:latin typeface="+mn-lt"/>
                <a:ea typeface="+mn-ea"/>
                <a:cs typeface="+mn-cs"/>
              </a:rPr>
              <a:t>goatweed</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Capraria</a:t>
            </a:r>
            <a:r>
              <a:rPr lang="en-US" sz="1200" b="0" i="0" kern="1200" dirty="0" smtClean="0">
                <a:solidFill>
                  <a:schemeClr val="tx1"/>
                </a:solidFill>
                <a:effectLst/>
                <a:latin typeface="+mn-lt"/>
                <a:ea typeface="+mn-ea"/>
                <a:cs typeface="+mn-cs"/>
              </a:rPr>
              <a:t>), elderberry (</a:t>
            </a:r>
            <a:r>
              <a:rPr lang="en-US" sz="1200" b="0" i="1" kern="1200" dirty="0" err="1" smtClean="0">
                <a:solidFill>
                  <a:schemeClr val="tx1"/>
                </a:solidFill>
                <a:effectLst/>
                <a:latin typeface="+mn-lt"/>
                <a:ea typeface="+mn-ea"/>
                <a:cs typeface="+mn-cs"/>
              </a:rPr>
              <a:t>Sambucus</a:t>
            </a:r>
            <a:r>
              <a:rPr lang="en-US" sz="1200" b="0" i="0" kern="1200" dirty="0" smtClean="0">
                <a:solidFill>
                  <a:schemeClr val="tx1"/>
                </a:solidFill>
                <a:effectLst/>
                <a:latin typeface="+mn-lt"/>
                <a:ea typeface="+mn-ea"/>
                <a:cs typeface="+mn-cs"/>
              </a:rPr>
              <a:t>), thoroughwort (</a:t>
            </a:r>
            <a:r>
              <a:rPr lang="en-US" sz="1200" b="0" i="1" kern="1200" dirty="0" smtClean="0">
                <a:solidFill>
                  <a:schemeClr val="tx1"/>
                </a:solidFill>
                <a:effectLst/>
                <a:latin typeface="+mn-lt"/>
                <a:ea typeface="+mn-ea"/>
                <a:cs typeface="+mn-cs"/>
              </a:rPr>
              <a:t>Eupatorium</a:t>
            </a:r>
            <a:r>
              <a:rPr lang="en-US" sz="1200" b="0" i="0" kern="1200" dirty="0" smtClean="0">
                <a:solidFill>
                  <a:schemeClr val="tx1"/>
                </a:solidFill>
                <a:effectLst/>
                <a:latin typeface="+mn-lt"/>
                <a:ea typeface="+mn-ea"/>
                <a:cs typeface="+mn-cs"/>
              </a:rPr>
              <a:t>), beebalm (</a:t>
            </a:r>
            <a:r>
              <a:rPr lang="en-US" sz="1200" b="0" i="1" kern="1200" dirty="0" err="1" smtClean="0">
                <a:solidFill>
                  <a:schemeClr val="tx1"/>
                </a:solidFill>
                <a:effectLst/>
                <a:latin typeface="+mn-lt"/>
                <a:ea typeface="+mn-ea"/>
                <a:cs typeface="+mn-cs"/>
              </a:rPr>
              <a:t>Monarda</a:t>
            </a:r>
            <a:r>
              <a:rPr lang="en-US" sz="1200" b="0" i="0" kern="1200" dirty="0" smtClean="0">
                <a:solidFill>
                  <a:schemeClr val="tx1"/>
                </a:solidFill>
                <a:effectLst/>
                <a:latin typeface="+mn-lt"/>
                <a:ea typeface="+mn-ea"/>
                <a:cs typeface="+mn-cs"/>
              </a:rPr>
              <a:t>), goldenrod (</a:t>
            </a:r>
            <a:r>
              <a:rPr lang="en-US" sz="1200" b="0" i="1" kern="1200" dirty="0" err="1" smtClean="0">
                <a:solidFill>
                  <a:schemeClr val="tx1"/>
                </a:solidFill>
                <a:effectLst/>
                <a:latin typeface="+mn-lt"/>
                <a:ea typeface="+mn-ea"/>
                <a:cs typeface="+mn-cs"/>
              </a:rPr>
              <a:t>Solidago</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Ripophorids</a:t>
            </a:r>
            <a:r>
              <a:rPr lang="en-US" sz="1200" b="0" i="0" kern="1200" dirty="0" smtClean="0">
                <a:solidFill>
                  <a:schemeClr val="tx1"/>
                </a:solidFill>
                <a:effectLst/>
                <a:latin typeface="+mn-lt"/>
                <a:ea typeface="+mn-ea"/>
                <a:cs typeface="+mn-cs"/>
              </a:rPr>
              <a:t> are </a:t>
            </a:r>
            <a:r>
              <a:rPr lang="en-US" sz="1200" b="0" i="0" kern="1200" dirty="0" err="1" smtClean="0">
                <a:solidFill>
                  <a:schemeClr val="tx1"/>
                </a:solidFill>
                <a:effectLst/>
                <a:latin typeface="+mn-lt"/>
                <a:ea typeface="+mn-ea"/>
                <a:cs typeface="+mn-cs"/>
              </a:rPr>
              <a:t>parastoids</a:t>
            </a:r>
            <a:r>
              <a:rPr lang="en-US" sz="1200" b="0" i="0" kern="1200" dirty="0" smtClean="0">
                <a:solidFill>
                  <a:schemeClr val="tx1"/>
                </a:solidFill>
                <a:effectLst/>
                <a:latin typeface="+mn-lt"/>
                <a:ea typeface="+mn-ea"/>
                <a:cs typeface="+mn-cs"/>
              </a:rPr>
              <a:t> of other insects, often solitary bees and wasps. Eggs are laid on flowers that are visited by host insects. The larva hatches on the flower and waits for a suitable host. The </a:t>
            </a:r>
            <a:r>
              <a:rPr lang="en-US" sz="1200" b="0" i="0" kern="1200" dirty="0" err="1" smtClean="0">
                <a:solidFill>
                  <a:schemeClr val="tx1"/>
                </a:solidFill>
                <a:effectLst/>
                <a:latin typeface="+mn-lt"/>
                <a:ea typeface="+mn-ea"/>
                <a:cs typeface="+mn-cs"/>
              </a:rPr>
              <a:t>Ripiphorid</a:t>
            </a:r>
            <a:r>
              <a:rPr lang="en-US" sz="1200" b="0" i="0" kern="1200" dirty="0" smtClean="0">
                <a:solidFill>
                  <a:schemeClr val="tx1"/>
                </a:solidFill>
                <a:effectLst/>
                <a:latin typeface="+mn-lt"/>
                <a:ea typeface="+mn-ea"/>
                <a:cs typeface="+mn-cs"/>
              </a:rPr>
              <a:t> larva attaches to a host and rides to the nest. The </a:t>
            </a:r>
            <a:r>
              <a:rPr lang="en-US" sz="1200" b="0" i="0" kern="1200" dirty="0" err="1" smtClean="0">
                <a:solidFill>
                  <a:schemeClr val="tx1"/>
                </a:solidFill>
                <a:effectLst/>
                <a:latin typeface="+mn-lt"/>
                <a:ea typeface="+mn-ea"/>
                <a:cs typeface="+mn-cs"/>
              </a:rPr>
              <a:t>Ripiphorid</a:t>
            </a:r>
            <a:r>
              <a:rPr lang="en-US" sz="1200" b="0" i="0" kern="1200" dirty="0" smtClean="0">
                <a:solidFill>
                  <a:schemeClr val="tx1"/>
                </a:solidFill>
                <a:effectLst/>
                <a:latin typeface="+mn-lt"/>
                <a:ea typeface="+mn-ea"/>
                <a:cs typeface="+mn-cs"/>
              </a:rPr>
              <a:t> will enter a larva of the host and wait until the host larva is fully developed, then exit the larva and consume it from the outside.</a:t>
            </a:r>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39</a:t>
            </a:fld>
            <a:endParaRPr lang="en-US"/>
          </a:p>
        </p:txBody>
      </p:sp>
    </p:spTree>
    <p:extLst>
      <p:ext uri="{BB962C8B-B14F-4D97-AF65-F5344CB8AC3E}">
        <p14:creationId xmlns:p14="http://schemas.microsoft.com/office/powerpoint/2010/main" val="1458741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Since 2001, 484,965 acres of forested land has been lost to land use changes; 64% of this acreage were cleared for urban development; 30% to agricultural uses; and the balance to other land uses.</a:t>
            </a:r>
          </a:p>
          <a:p>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4</a:t>
            </a:fld>
            <a:endParaRPr lang="en-US"/>
          </a:p>
        </p:txBody>
      </p:sp>
    </p:spTree>
    <p:extLst>
      <p:ext uri="{BB962C8B-B14F-4D97-AF65-F5344CB8AC3E}">
        <p14:creationId xmlns:p14="http://schemas.microsoft.com/office/powerpoint/2010/main" val="1000608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from beginning… volunteers can see the project from start to finish and be confident</a:t>
            </a:r>
            <a:r>
              <a:rPr lang="en-US" baseline="0" dirty="0" smtClean="0"/>
              <a:t> they can duplicate at home. They are seeing cause and effects.</a:t>
            </a:r>
          </a:p>
          <a:p>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14</a:t>
            </a:fld>
            <a:endParaRPr lang="en-US"/>
          </a:p>
        </p:txBody>
      </p:sp>
    </p:spTree>
    <p:extLst>
      <p:ext uri="{BB962C8B-B14F-4D97-AF65-F5344CB8AC3E}">
        <p14:creationId xmlns:p14="http://schemas.microsoft.com/office/powerpoint/2010/main" val="429439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arrangement of plants into different layers, including ground (grasses/</a:t>
            </a:r>
            <a:r>
              <a:rPr lang="en-US" dirty="0" err="1" smtClean="0"/>
              <a:t>forbes</a:t>
            </a:r>
            <a:r>
              <a:rPr lang="en-US" dirty="0" smtClean="0"/>
              <a:t>), understory (shrubs and young trees), and canopy (mature trees), is related to the successional stage of the habitat or plant community. Wildlife diversity usually is associated with the number and density of vertical layers present.</a:t>
            </a:r>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15</a:t>
            </a:fld>
            <a:endParaRPr lang="en-US"/>
          </a:p>
        </p:txBody>
      </p:sp>
    </p:spTree>
    <p:extLst>
      <p:ext uri="{BB962C8B-B14F-4D97-AF65-F5344CB8AC3E}">
        <p14:creationId xmlns:p14="http://schemas.microsoft.com/office/powerpoint/2010/main" val="123273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particularly important in determining which bird species might be present. Birds choose habitat vertically as well as horizontally, and individual species are associated with specific layers of vegetation. For example, wood thrushes generally nest from 5 to 15 feet above the ground and are rare if vegetation is not present in this layer. Many species require multiple layers of vegetation. Worm-eating warblers, for example, nest on the ground but forage for insects in foliage, on bark, and on the forest floor. A multiple-layered forest provides essential nesting and foraging sites for many types of birds.</a:t>
            </a:r>
          </a:p>
          <a:p>
            <a:r>
              <a:rPr lang="en-US" dirty="0"/>
              <a:t>By providing cover and travel routes, a forest with a well-developed vertical structure also benefits other types of forest wildlife, such as small mammals. Gray squirrels and white-footed mice, for example, use the many branches present in a well-developed understory for traveling and escaping from predators.</a:t>
            </a:r>
          </a:p>
          <a:p>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17</a:t>
            </a:fld>
            <a:endParaRPr lang="en-US"/>
          </a:p>
        </p:txBody>
      </p:sp>
    </p:spTree>
    <p:extLst>
      <p:ext uri="{BB962C8B-B14F-4D97-AF65-F5344CB8AC3E}">
        <p14:creationId xmlns:p14="http://schemas.microsoft.com/office/powerpoint/2010/main" val="1106592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People learn which plants are invasive and how to get rid of them.</a:t>
            </a:r>
          </a:p>
          <a:p>
            <a:pPr defTabSz="924458">
              <a:defRPr/>
            </a:pPr>
            <a:endParaRPr lang="en-US" dirty="0"/>
          </a:p>
          <a:p>
            <a:pPr defTabSz="924458">
              <a:defRPr/>
            </a:pPr>
            <a:r>
              <a:rPr lang="en-US" dirty="0"/>
              <a:t>PWC Public Works</a:t>
            </a:r>
          </a:p>
          <a:p>
            <a:pPr defTabSz="924458">
              <a:defRPr/>
            </a:pPr>
            <a:endParaRPr lang="en-US" dirty="0"/>
          </a:p>
          <a:p>
            <a:pPr defTabSz="924458">
              <a:defRPr/>
            </a:pPr>
            <a:r>
              <a:rPr lang="en-US" dirty="0"/>
              <a:t>Johnson grass is one of the 10 most noxious weeds in the world. It reproduces quickly, and its seeds can remain viable for 20 years.</a:t>
            </a:r>
          </a:p>
          <a:p>
            <a:pPr defTabSz="924458">
              <a:defRPr/>
            </a:pPr>
            <a:endParaRPr lang="en-US" dirty="0"/>
          </a:p>
          <a:p>
            <a:pPr defTabSz="924458">
              <a:defRPr/>
            </a:pPr>
            <a:r>
              <a:rPr lang="en-US" dirty="0"/>
              <a:t>Autumn olive was planted in game lands for wildlife habitat, windbreaks and restoring deforested and degraded lands. Its aggressive growth helps it native plant species, creating dense shade and interfering with nutrient cycling. Seeds do not provide proper nutrition for birds. Attempts to remove the shrub by cutting and/or burning create even more autumn olive.</a:t>
            </a:r>
          </a:p>
          <a:p>
            <a:pPr defTabSz="924458">
              <a:defRPr/>
            </a:pPr>
            <a:endParaRPr lang="en-US" dirty="0"/>
          </a:p>
          <a:p>
            <a:pPr defTabSz="924458">
              <a:defRPr/>
            </a:pPr>
            <a:r>
              <a:rPr lang="en-US" dirty="0"/>
              <a:t>Replace with </a:t>
            </a:r>
            <a:r>
              <a:rPr lang="en-US" dirty="0" err="1"/>
              <a:t>Blackhaw</a:t>
            </a:r>
            <a:r>
              <a:rPr lang="en-US" dirty="0"/>
              <a:t> Viburnum </a:t>
            </a:r>
            <a:r>
              <a:rPr lang="en-US" dirty="0" err="1"/>
              <a:t>prunifolium</a:t>
            </a:r>
            <a:r>
              <a:rPr lang="en-US" dirty="0"/>
              <a:t>, Black Chokeberry </a:t>
            </a:r>
            <a:r>
              <a:rPr lang="en-US" dirty="0" err="1"/>
              <a:t>Photinia</a:t>
            </a:r>
            <a:r>
              <a:rPr lang="en-US" dirty="0"/>
              <a:t> </a:t>
            </a:r>
            <a:r>
              <a:rPr lang="en-US" dirty="0" err="1"/>
              <a:t>melanocarpa</a:t>
            </a:r>
            <a:r>
              <a:rPr lang="en-US" dirty="0"/>
              <a:t>, Dogwoods </a:t>
            </a:r>
            <a:r>
              <a:rPr lang="en-US" dirty="0" err="1"/>
              <a:t>Cornus</a:t>
            </a:r>
            <a:r>
              <a:rPr lang="en-US" dirty="0"/>
              <a:t> </a:t>
            </a:r>
            <a:r>
              <a:rPr lang="en-US" dirty="0" err="1"/>
              <a:t>sericea</a:t>
            </a:r>
            <a:r>
              <a:rPr lang="en-US" dirty="0"/>
              <a:t>, C. </a:t>
            </a:r>
            <a:r>
              <a:rPr lang="en-US" dirty="0" err="1"/>
              <a:t>amomum</a:t>
            </a:r>
            <a:r>
              <a:rPr lang="en-US" dirty="0"/>
              <a:t>, C. </a:t>
            </a:r>
            <a:r>
              <a:rPr lang="en-US" dirty="0" err="1"/>
              <a:t>racemosa</a:t>
            </a:r>
            <a:endParaRPr lang="en-US" dirty="0"/>
          </a:p>
          <a:p>
            <a:pPr defTabSz="924458">
              <a:defRPr/>
            </a:pPr>
            <a:r>
              <a:rPr lang="en-US" dirty="0"/>
              <a:t>Northern </a:t>
            </a:r>
            <a:r>
              <a:rPr lang="en-US" dirty="0" err="1"/>
              <a:t>Arrowwood</a:t>
            </a:r>
            <a:r>
              <a:rPr lang="en-US" dirty="0"/>
              <a:t> - Viburnum </a:t>
            </a:r>
            <a:r>
              <a:rPr lang="en-US" dirty="0" err="1"/>
              <a:t>dentatum</a:t>
            </a:r>
            <a:r>
              <a:rPr lang="en-US" dirty="0"/>
              <a:t>, Serviceberry </a:t>
            </a:r>
            <a:r>
              <a:rPr lang="en-US" dirty="0" err="1"/>
              <a:t>Amelanchier</a:t>
            </a:r>
            <a:r>
              <a:rPr lang="en-US" dirty="0"/>
              <a:t> </a:t>
            </a:r>
            <a:r>
              <a:rPr lang="en-US" dirty="0" err="1"/>
              <a:t>arborea</a:t>
            </a:r>
            <a:r>
              <a:rPr lang="en-US" dirty="0"/>
              <a:t>, Winterberry Ilex </a:t>
            </a:r>
            <a:r>
              <a:rPr lang="en-US" dirty="0" err="1"/>
              <a:t>verticillata</a:t>
            </a:r>
            <a:endParaRPr lang="en-US" dirty="0"/>
          </a:p>
          <a:p>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18</a:t>
            </a:fld>
            <a:endParaRPr lang="en-US"/>
          </a:p>
        </p:txBody>
      </p:sp>
    </p:spTree>
    <p:extLst>
      <p:ext uri="{BB962C8B-B14F-4D97-AF65-F5344CB8AC3E}">
        <p14:creationId xmlns:p14="http://schemas.microsoft.com/office/powerpoint/2010/main" val="1956035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 wings</a:t>
            </a:r>
            <a:r>
              <a:rPr lang="en-US" baseline="0" dirty="0" smtClean="0"/>
              <a:t> are falcate and tipped with orange. </a:t>
            </a:r>
            <a:r>
              <a:rPr lang="en-US" dirty="0" smtClean="0"/>
              <a:t>Lives</a:t>
            </a:r>
            <a:r>
              <a:rPr lang="en-US" baseline="0" dirty="0" smtClean="0"/>
              <a:t> in low zone… One flight.</a:t>
            </a:r>
          </a:p>
          <a:p>
            <a:endParaRPr lang="en-US" baseline="0" dirty="0" smtClean="0"/>
          </a:p>
          <a:p>
            <a:r>
              <a:rPr lang="en-US" baseline="0" dirty="0" smtClean="0"/>
              <a:t>Garlic mustard…</a:t>
            </a:r>
            <a:endParaRPr lang="en-US" dirty="0" smtClean="0"/>
          </a:p>
          <a:p>
            <a:endParaRPr lang="en-US" dirty="0" smtClean="0"/>
          </a:p>
          <a:p>
            <a:r>
              <a:rPr lang="en-US" dirty="0" smtClean="0"/>
              <a:t>The most widely referenced paper (</a:t>
            </a:r>
            <a:r>
              <a:rPr lang="en-US" dirty="0" err="1" smtClean="0"/>
              <a:t>Pimental</a:t>
            </a:r>
            <a:r>
              <a:rPr lang="en-US" dirty="0" smtClean="0"/>
              <a:t> et al. 2005) on this issue reports that invasive species cost the United States more than $120 billion in damages every year. </a:t>
            </a:r>
          </a:p>
          <a:p>
            <a:endParaRPr lang="en-US" dirty="0" smtClean="0"/>
          </a:p>
          <a:p>
            <a:r>
              <a:rPr lang="en-US" dirty="0" smtClean="0"/>
              <a:t>In 2011 alone, the Department of the Interior will spend $100 million on invasive species prevention, early detection and rapid response, control and management, research, outreach, international cooperation and habitat restoration. </a:t>
            </a:r>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19</a:t>
            </a:fld>
            <a:endParaRPr lang="en-US"/>
          </a:p>
        </p:txBody>
      </p:sp>
    </p:spTree>
    <p:extLst>
      <p:ext uri="{BB962C8B-B14F-4D97-AF65-F5344CB8AC3E}">
        <p14:creationId xmlns:p14="http://schemas.microsoft.com/office/powerpoint/2010/main" val="30369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Insects are mostly food</a:t>
            </a:r>
          </a:p>
          <a:p>
            <a:pPr defTabSz="924458">
              <a:defRPr/>
            </a:pPr>
            <a:r>
              <a:rPr lang="en-US" dirty="0"/>
              <a:t>most common animals on our planet</a:t>
            </a:r>
          </a:p>
          <a:p>
            <a:pPr defTabSz="924458">
              <a:defRPr/>
            </a:pPr>
            <a:r>
              <a:rPr lang="en-US" dirty="0"/>
              <a:t>sole food source for many amphibians, reptiles, birds, and mammals</a:t>
            </a:r>
          </a:p>
          <a:p>
            <a:pPr defTabSz="924458">
              <a:defRPr/>
            </a:pPr>
            <a:r>
              <a:rPr lang="en-US" dirty="0"/>
              <a:t> primary or secondary decomposers.</a:t>
            </a:r>
          </a:p>
          <a:p>
            <a:pPr defTabSz="924458">
              <a:defRPr/>
            </a:pPr>
            <a:r>
              <a:rPr lang="en-US" dirty="0"/>
              <a:t>keep pest populations (insects or weeds) at a tolerable level</a:t>
            </a:r>
          </a:p>
          <a:p>
            <a:pPr defTabSz="924458">
              <a:defRPr/>
            </a:pPr>
            <a:r>
              <a:rPr lang="en-US" dirty="0"/>
              <a:t>Pollinators – flowers, fruit, and vegetables</a:t>
            </a:r>
          </a:p>
          <a:p>
            <a:endParaRPr lang="en-US" dirty="0"/>
          </a:p>
        </p:txBody>
      </p:sp>
      <p:sp>
        <p:nvSpPr>
          <p:cNvPr id="4" name="Slide Number Placeholder 3"/>
          <p:cNvSpPr>
            <a:spLocks noGrp="1"/>
          </p:cNvSpPr>
          <p:nvPr>
            <p:ph type="sldNum" sz="quarter" idx="10"/>
          </p:nvPr>
        </p:nvSpPr>
        <p:spPr/>
        <p:txBody>
          <a:bodyPr/>
          <a:lstStyle/>
          <a:p>
            <a:fld id="{8506C2B7-9B60-4FA2-AFCD-EFC12A412DC7}" type="slidenum">
              <a:rPr lang="en-US" smtClean="0"/>
              <a:t>21</a:t>
            </a:fld>
            <a:endParaRPr lang="en-US"/>
          </a:p>
        </p:txBody>
      </p:sp>
    </p:spTree>
    <p:extLst>
      <p:ext uri="{BB962C8B-B14F-4D97-AF65-F5344CB8AC3E}">
        <p14:creationId xmlns:p14="http://schemas.microsoft.com/office/powerpoint/2010/main" val="590405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5E4E20-D327-4549-A96C-9A1EBDC77500}"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C7378-F437-4973-B612-E23EF7B2CBF3}" type="slidenum">
              <a:rPr lang="en-US" smtClean="0"/>
              <a:t>‹#›</a:t>
            </a:fld>
            <a:endParaRPr lang="en-US"/>
          </a:p>
        </p:txBody>
      </p:sp>
    </p:spTree>
    <p:extLst>
      <p:ext uri="{BB962C8B-B14F-4D97-AF65-F5344CB8AC3E}">
        <p14:creationId xmlns:p14="http://schemas.microsoft.com/office/powerpoint/2010/main" val="3099634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E4E20-D327-4549-A96C-9A1EBDC77500}"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C7378-F437-4973-B612-E23EF7B2CBF3}" type="slidenum">
              <a:rPr lang="en-US" smtClean="0"/>
              <a:t>‹#›</a:t>
            </a:fld>
            <a:endParaRPr lang="en-US"/>
          </a:p>
        </p:txBody>
      </p:sp>
    </p:spTree>
    <p:extLst>
      <p:ext uri="{BB962C8B-B14F-4D97-AF65-F5344CB8AC3E}">
        <p14:creationId xmlns:p14="http://schemas.microsoft.com/office/powerpoint/2010/main" val="1091905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E4E20-D327-4549-A96C-9A1EBDC77500}"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C7378-F437-4973-B612-E23EF7B2CBF3}" type="slidenum">
              <a:rPr lang="en-US" smtClean="0"/>
              <a:t>‹#›</a:t>
            </a:fld>
            <a:endParaRPr lang="en-US"/>
          </a:p>
        </p:txBody>
      </p:sp>
    </p:spTree>
    <p:extLst>
      <p:ext uri="{BB962C8B-B14F-4D97-AF65-F5344CB8AC3E}">
        <p14:creationId xmlns:p14="http://schemas.microsoft.com/office/powerpoint/2010/main" val="3739056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E4E20-D327-4549-A96C-9A1EBDC77500}"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C7378-F437-4973-B612-E23EF7B2CBF3}" type="slidenum">
              <a:rPr lang="en-US" smtClean="0"/>
              <a:t>‹#›</a:t>
            </a:fld>
            <a:endParaRPr lang="en-US"/>
          </a:p>
        </p:txBody>
      </p:sp>
    </p:spTree>
    <p:extLst>
      <p:ext uri="{BB962C8B-B14F-4D97-AF65-F5344CB8AC3E}">
        <p14:creationId xmlns:p14="http://schemas.microsoft.com/office/powerpoint/2010/main" val="1018073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5E4E20-D327-4549-A96C-9A1EBDC77500}"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C7378-F437-4973-B612-E23EF7B2CBF3}" type="slidenum">
              <a:rPr lang="en-US" smtClean="0"/>
              <a:t>‹#›</a:t>
            </a:fld>
            <a:endParaRPr lang="en-US"/>
          </a:p>
        </p:txBody>
      </p:sp>
    </p:spTree>
    <p:extLst>
      <p:ext uri="{BB962C8B-B14F-4D97-AF65-F5344CB8AC3E}">
        <p14:creationId xmlns:p14="http://schemas.microsoft.com/office/powerpoint/2010/main" val="1970679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5E4E20-D327-4549-A96C-9A1EBDC77500}" type="datetimeFigureOut">
              <a:rPr lang="en-US" smtClean="0"/>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C7378-F437-4973-B612-E23EF7B2CBF3}" type="slidenum">
              <a:rPr lang="en-US" smtClean="0"/>
              <a:t>‹#›</a:t>
            </a:fld>
            <a:endParaRPr lang="en-US"/>
          </a:p>
        </p:txBody>
      </p:sp>
    </p:spTree>
    <p:extLst>
      <p:ext uri="{BB962C8B-B14F-4D97-AF65-F5344CB8AC3E}">
        <p14:creationId xmlns:p14="http://schemas.microsoft.com/office/powerpoint/2010/main" val="313804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5E4E20-D327-4549-A96C-9A1EBDC77500}" type="datetimeFigureOut">
              <a:rPr lang="en-US" smtClean="0"/>
              <a:t>8/28/2015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3C7378-F437-4973-B612-E23EF7B2CBF3}" type="slidenum">
              <a:rPr lang="en-US" smtClean="0"/>
              <a:t>‹#›</a:t>
            </a:fld>
            <a:endParaRPr lang="en-US"/>
          </a:p>
        </p:txBody>
      </p:sp>
    </p:spTree>
    <p:extLst>
      <p:ext uri="{BB962C8B-B14F-4D97-AF65-F5344CB8AC3E}">
        <p14:creationId xmlns:p14="http://schemas.microsoft.com/office/powerpoint/2010/main" val="9619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5E4E20-D327-4549-A96C-9A1EBDC77500}" type="datetimeFigureOut">
              <a:rPr lang="en-US" smtClean="0"/>
              <a:t>8/28/2015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3C7378-F437-4973-B612-E23EF7B2CBF3}" type="slidenum">
              <a:rPr lang="en-US" smtClean="0"/>
              <a:t>‹#›</a:t>
            </a:fld>
            <a:endParaRPr lang="en-US"/>
          </a:p>
        </p:txBody>
      </p:sp>
    </p:spTree>
    <p:extLst>
      <p:ext uri="{BB962C8B-B14F-4D97-AF65-F5344CB8AC3E}">
        <p14:creationId xmlns:p14="http://schemas.microsoft.com/office/powerpoint/2010/main" val="951117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E4E20-D327-4549-A96C-9A1EBDC77500}" type="datetimeFigureOut">
              <a:rPr lang="en-US" smtClean="0"/>
              <a:t>8/28/2015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3C7378-F437-4973-B612-E23EF7B2CBF3}" type="slidenum">
              <a:rPr lang="en-US" smtClean="0"/>
              <a:t>‹#›</a:t>
            </a:fld>
            <a:endParaRPr lang="en-US"/>
          </a:p>
        </p:txBody>
      </p:sp>
    </p:spTree>
    <p:extLst>
      <p:ext uri="{BB962C8B-B14F-4D97-AF65-F5344CB8AC3E}">
        <p14:creationId xmlns:p14="http://schemas.microsoft.com/office/powerpoint/2010/main" val="2011415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E4E20-D327-4549-A96C-9A1EBDC77500}" type="datetimeFigureOut">
              <a:rPr lang="en-US" smtClean="0"/>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C7378-F437-4973-B612-E23EF7B2CBF3}" type="slidenum">
              <a:rPr lang="en-US" smtClean="0"/>
              <a:t>‹#›</a:t>
            </a:fld>
            <a:endParaRPr lang="en-US"/>
          </a:p>
        </p:txBody>
      </p:sp>
    </p:spTree>
    <p:extLst>
      <p:ext uri="{BB962C8B-B14F-4D97-AF65-F5344CB8AC3E}">
        <p14:creationId xmlns:p14="http://schemas.microsoft.com/office/powerpoint/2010/main" val="132578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E4E20-D327-4549-A96C-9A1EBDC77500}" type="datetimeFigureOut">
              <a:rPr lang="en-US" smtClean="0"/>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C7378-F437-4973-B612-E23EF7B2CBF3}" type="slidenum">
              <a:rPr lang="en-US" smtClean="0"/>
              <a:t>‹#›</a:t>
            </a:fld>
            <a:endParaRPr lang="en-US"/>
          </a:p>
        </p:txBody>
      </p:sp>
    </p:spTree>
    <p:extLst>
      <p:ext uri="{BB962C8B-B14F-4D97-AF65-F5344CB8AC3E}">
        <p14:creationId xmlns:p14="http://schemas.microsoft.com/office/powerpoint/2010/main" val="192183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E4E20-D327-4549-A96C-9A1EBDC77500}" type="datetimeFigureOut">
              <a:rPr lang="en-US" smtClean="0"/>
              <a:t>8/28/2015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C7378-F437-4973-B612-E23EF7B2CBF3}" type="slidenum">
              <a:rPr lang="en-US" smtClean="0"/>
              <a:t>‹#›</a:t>
            </a:fld>
            <a:endParaRPr lang="en-US"/>
          </a:p>
        </p:txBody>
      </p:sp>
    </p:spTree>
    <p:extLst>
      <p:ext uri="{BB962C8B-B14F-4D97-AF65-F5344CB8AC3E}">
        <p14:creationId xmlns:p14="http://schemas.microsoft.com/office/powerpoint/2010/main" val="79735413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18" Type="http://schemas.openxmlformats.org/officeDocument/2006/relationships/image" Target="../media/image50.jpg"/><Relationship Id="rId26" Type="http://schemas.openxmlformats.org/officeDocument/2006/relationships/image" Target="../media/image58.jpg"/><Relationship Id="rId3" Type="http://schemas.openxmlformats.org/officeDocument/2006/relationships/image" Target="../media/image35.jpg"/><Relationship Id="rId21" Type="http://schemas.openxmlformats.org/officeDocument/2006/relationships/image" Target="../media/image53.jpeg"/><Relationship Id="rId7" Type="http://schemas.openxmlformats.org/officeDocument/2006/relationships/image" Target="../media/image39.jpg"/><Relationship Id="rId12" Type="http://schemas.openxmlformats.org/officeDocument/2006/relationships/image" Target="../media/image44.jpg"/><Relationship Id="rId17" Type="http://schemas.openxmlformats.org/officeDocument/2006/relationships/image" Target="../media/image49.jpg"/><Relationship Id="rId25" Type="http://schemas.openxmlformats.org/officeDocument/2006/relationships/image" Target="../media/image57.jpg"/><Relationship Id="rId2" Type="http://schemas.openxmlformats.org/officeDocument/2006/relationships/notesSlide" Target="../notesSlides/notesSlide9.xml"/><Relationship Id="rId16" Type="http://schemas.openxmlformats.org/officeDocument/2006/relationships/image" Target="../media/image48.jpg"/><Relationship Id="rId20"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jpg"/><Relationship Id="rId24" Type="http://schemas.openxmlformats.org/officeDocument/2006/relationships/image" Target="../media/image56.jpg"/><Relationship Id="rId5" Type="http://schemas.openxmlformats.org/officeDocument/2006/relationships/image" Target="../media/image37.jpg"/><Relationship Id="rId15" Type="http://schemas.openxmlformats.org/officeDocument/2006/relationships/image" Target="../media/image47.jpg"/><Relationship Id="rId23" Type="http://schemas.openxmlformats.org/officeDocument/2006/relationships/image" Target="../media/image55.jpg"/><Relationship Id="rId10" Type="http://schemas.openxmlformats.org/officeDocument/2006/relationships/image" Target="../media/image42.jpg"/><Relationship Id="rId19" Type="http://schemas.openxmlformats.org/officeDocument/2006/relationships/image" Target="../media/image51.jpg"/><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jpeg"/><Relationship Id="rId22" Type="http://schemas.openxmlformats.org/officeDocument/2006/relationships/image" Target="../media/image54.jpeg"/><Relationship Id="rId27" Type="http://schemas.openxmlformats.org/officeDocument/2006/relationships/image" Target="../media/image59.jp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g"/><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5.jpg"/></Relationships>
</file>

<file path=ppt/slides/_rels/slide24.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eg"/><Relationship Id="rId7" Type="http://schemas.openxmlformats.org/officeDocument/2006/relationships/image" Target="../media/image70.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2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2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78.jpg"/><Relationship Id="rId4" Type="http://schemas.openxmlformats.org/officeDocument/2006/relationships/image" Target="../media/image77.jpg"/></Relationships>
</file>

<file path=ppt/slides/_rels/slide2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88.jpg"/><Relationship Id="rId4" Type="http://schemas.openxmlformats.org/officeDocument/2006/relationships/image" Target="../media/image87.jpg"/></Relationships>
</file>

<file path=ppt/slides/_rels/slide3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media/image33.jpg"/></Relationships>
</file>

<file path=ppt/slides/_rels/slide3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97.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6.xml"/><Relationship Id="rId5" Type="http://schemas.openxmlformats.org/officeDocument/2006/relationships/image" Target="../media/image101.jpeg"/><Relationship Id="rId4" Type="http://schemas.openxmlformats.org/officeDocument/2006/relationships/image" Target="../media/image100.jpg"/></Relationships>
</file>

<file path=ppt/slides/_rels/slide4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eg"/><Relationship Id="rId1" Type="http://schemas.openxmlformats.org/officeDocument/2006/relationships/slideLayout" Target="../slideLayouts/slideLayout6.xml"/><Relationship Id="rId5" Type="http://schemas.openxmlformats.org/officeDocument/2006/relationships/image" Target="../media/image105.jpeg"/><Relationship Id="rId4" Type="http://schemas.openxmlformats.org/officeDocument/2006/relationships/image" Target="../media/image104.jp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074611"/>
          </a:xfrm>
          <a:prstGeom prst="rect">
            <a:avLst/>
          </a:prstGeom>
        </p:spPr>
      </p:pic>
      <p:sp>
        <p:nvSpPr>
          <p:cNvPr id="3" name="Subtitle 2"/>
          <p:cNvSpPr>
            <a:spLocks noGrp="1"/>
          </p:cNvSpPr>
          <p:nvPr>
            <p:ph type="subTitle" idx="1"/>
          </p:nvPr>
        </p:nvSpPr>
        <p:spPr>
          <a:xfrm>
            <a:off x="0" y="5225716"/>
            <a:ext cx="9144000" cy="1316790"/>
          </a:xfrm>
          <a:gradFill>
            <a:gsLst>
              <a:gs pos="1000">
                <a:schemeClr val="accent3"/>
              </a:gs>
              <a:gs pos="100000">
                <a:srgbClr val="DDEBCF"/>
              </a:gs>
              <a:gs pos="100000">
                <a:srgbClr val="156B13"/>
              </a:gs>
            </a:gsLst>
            <a:lin ang="5400000" scaled="0"/>
          </a:gradFill>
          <a:ln>
            <a:noFill/>
          </a:ln>
        </p:spPr>
        <p:txBody>
          <a:bodyPr>
            <a:noAutofit/>
          </a:bodyPr>
          <a:lstStyle/>
          <a:p>
            <a:pPr>
              <a:spcBef>
                <a:spcPts val="0"/>
              </a:spcBef>
            </a:pPr>
            <a:r>
              <a:rPr lang="en-US" sz="2400" b="1" dirty="0" smtClean="0">
                <a:solidFill>
                  <a:schemeClr val="tx1"/>
                </a:solidFill>
                <a:effectLst>
                  <a:outerShdw blurRad="38100" dist="38100" dir="2700000" algn="tl">
                    <a:srgbClr val="000000">
                      <a:alpha val="43137"/>
                    </a:srgbClr>
                  </a:outerShdw>
                </a:effectLst>
              </a:rPr>
              <a:t>PEC Sustainable Landscaping Workshop</a:t>
            </a:r>
          </a:p>
          <a:p>
            <a:pPr>
              <a:spcBef>
                <a:spcPts val="0"/>
              </a:spcBef>
            </a:pPr>
            <a:r>
              <a:rPr lang="en-US" sz="2400" b="1" dirty="0">
                <a:solidFill>
                  <a:schemeClr val="tx1"/>
                </a:solidFill>
                <a:effectLst>
                  <a:outerShdw blurRad="38100" dist="38100" dir="2700000" algn="tl">
                    <a:srgbClr val="000000">
                      <a:alpha val="43137"/>
                    </a:srgbClr>
                  </a:outerShdw>
                </a:effectLst>
              </a:rPr>
              <a:t>Prince William Conservation Alliance  </a:t>
            </a:r>
            <a:endParaRPr lang="en-US" sz="2400" b="1" dirty="0" smtClean="0">
              <a:solidFill>
                <a:schemeClr val="tx1"/>
              </a:solidFill>
              <a:effectLst>
                <a:outerShdw blurRad="38100" dist="38100" dir="2700000" algn="tl">
                  <a:srgbClr val="000000">
                    <a:alpha val="43137"/>
                  </a:srgbClr>
                </a:outerShdw>
              </a:effectLst>
            </a:endParaRPr>
          </a:p>
          <a:p>
            <a:pPr>
              <a:spcBef>
                <a:spcPts val="0"/>
              </a:spcBef>
            </a:pPr>
            <a:r>
              <a:rPr lang="en-US" sz="2400" b="1" dirty="0" smtClean="0">
                <a:solidFill>
                  <a:schemeClr val="tx1"/>
                </a:solidFill>
                <a:effectLst>
                  <a:outerShdw blurRad="38100" dist="38100" dir="2700000" algn="tl">
                    <a:srgbClr val="000000">
                      <a:alpha val="43137"/>
                    </a:srgbClr>
                  </a:outerShdw>
                </a:effectLst>
              </a:rPr>
              <a:t>August 29, 2015</a:t>
            </a:r>
            <a:endParaRPr lang="en-US" sz="2400" b="1" dirty="0">
              <a:solidFill>
                <a:schemeClr val="tx1"/>
              </a:solidFill>
              <a:effectLst>
                <a:outerShdw blurRad="38100" dist="38100" dir="2700000" algn="tl">
                  <a:srgbClr val="000000">
                    <a:alpha val="43137"/>
                  </a:srgbClr>
                </a:outerShdw>
              </a:effectLst>
            </a:endParaRPr>
          </a:p>
        </p:txBody>
      </p:sp>
      <p:sp>
        <p:nvSpPr>
          <p:cNvPr id="7" name="Rectangle 6"/>
          <p:cNvSpPr/>
          <p:nvPr/>
        </p:nvSpPr>
        <p:spPr>
          <a:xfrm>
            <a:off x="-33312" y="4539220"/>
            <a:ext cx="9177312" cy="70788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lgn="ctr"/>
            <a:r>
              <a:rPr lang="en-US" sz="4000" b="1" dirty="0" smtClean="0">
                <a:effectLst>
                  <a:outerShdw blurRad="38100" dist="38100" dir="2700000" algn="tl">
                    <a:srgbClr val="000000">
                      <a:alpha val="43137"/>
                    </a:srgbClr>
                  </a:outerShdw>
                </a:effectLst>
              </a:rPr>
              <a:t>One </a:t>
            </a:r>
            <a:r>
              <a:rPr lang="en-US" sz="4000" b="1" dirty="0">
                <a:effectLst>
                  <a:outerShdw blurRad="38100" dist="38100" dir="2700000" algn="tl">
                    <a:srgbClr val="000000">
                      <a:alpha val="43137"/>
                    </a:srgbClr>
                  </a:outerShdw>
                </a:effectLst>
              </a:rPr>
              <a:t>Yard at a Time</a:t>
            </a:r>
          </a:p>
        </p:txBody>
      </p:sp>
    </p:spTree>
    <p:extLst>
      <p:ext uri="{BB962C8B-B14F-4D97-AF65-F5344CB8AC3E}">
        <p14:creationId xmlns:p14="http://schemas.microsoft.com/office/powerpoint/2010/main" val="18650128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769" t="3678" r="3506" b="12248"/>
          <a:stretch/>
        </p:blipFill>
        <p:spPr>
          <a:xfrm>
            <a:off x="-397564" y="1066800"/>
            <a:ext cx="9541564" cy="5313219"/>
          </a:xfrm>
          <a:prstGeom prst="rect">
            <a:avLst/>
          </a:prstGeom>
        </p:spPr>
      </p:pic>
      <p:sp>
        <p:nvSpPr>
          <p:cNvPr id="3" name="TextBox 2"/>
          <p:cNvSpPr txBox="1"/>
          <p:nvPr/>
        </p:nvSpPr>
        <p:spPr>
          <a:xfrm>
            <a:off x="9677400" y="3146941"/>
            <a:ext cx="8488016" cy="2492990"/>
          </a:xfrm>
          <a:prstGeom prst="rect">
            <a:avLst/>
          </a:prstGeom>
          <a:noFill/>
        </p:spPr>
        <p:txBody>
          <a:bodyPr wrap="square" rtlCol="0">
            <a:spAutoFit/>
          </a:bodyPr>
          <a:lstStyle/>
          <a:p>
            <a:r>
              <a:rPr lang="en-US" sz="2600" b="1" dirty="0">
                <a:effectLst>
                  <a:outerShdw blurRad="38100" dist="38100" dir="2700000" algn="tl">
                    <a:srgbClr val="000000">
                      <a:alpha val="43137"/>
                    </a:srgbClr>
                  </a:outerShdw>
                </a:effectLst>
              </a:rPr>
              <a:t>Incorporating native plants into our personal landscapes is the single best way each of us can help enhance and restore the habitat so critically needed by wildlife, while increasing our own enjoyment and pleasure in all things wild and beautiful</a:t>
            </a:r>
            <a:r>
              <a:rPr lang="en-US" sz="2600" b="1" dirty="0" smtClean="0">
                <a:effectLst>
                  <a:outerShdw blurRad="38100" dist="38100" dir="2700000" algn="tl">
                    <a:srgbClr val="000000">
                      <a:alpha val="43137"/>
                    </a:srgbClr>
                  </a:outerShdw>
                </a:effectLst>
              </a:rPr>
              <a:t>. </a:t>
            </a:r>
          </a:p>
          <a:p>
            <a:r>
              <a:rPr lang="en-US" sz="2600" b="1" i="1" dirty="0" smtClean="0">
                <a:effectLst>
                  <a:outerShdw blurRad="38100" dist="38100" dir="2700000" algn="tl">
                    <a:srgbClr val="000000">
                      <a:alpha val="43137"/>
                    </a:srgbClr>
                  </a:outerShdw>
                </a:effectLst>
              </a:rPr>
              <a:t>--Lou </a:t>
            </a:r>
            <a:r>
              <a:rPr lang="en-US" sz="2600" b="1" i="1" dirty="0" err="1">
                <a:effectLst>
                  <a:outerShdw blurRad="38100" dist="38100" dir="2700000" algn="tl">
                    <a:srgbClr val="000000">
                      <a:alpha val="43137"/>
                    </a:srgbClr>
                  </a:outerShdw>
                </a:effectLst>
              </a:rPr>
              <a:t>Verner</a:t>
            </a:r>
            <a:r>
              <a:rPr lang="en-US" sz="2600" b="1" i="1" dirty="0">
                <a:effectLst>
                  <a:outerShdw blurRad="38100" dist="38100" dir="2700000" algn="tl">
                    <a:srgbClr val="000000">
                      <a:alpha val="43137"/>
                    </a:srgbClr>
                  </a:outerShdw>
                </a:effectLst>
              </a:rPr>
              <a:t>, </a:t>
            </a:r>
            <a:r>
              <a:rPr lang="en-US" sz="2600" b="1" i="1" dirty="0" smtClean="0">
                <a:effectLst>
                  <a:outerShdw blurRad="38100" dist="38100" dir="2700000" algn="tl">
                    <a:srgbClr val="000000">
                      <a:alpha val="43137"/>
                    </a:srgbClr>
                  </a:outerShdw>
                </a:effectLst>
              </a:rPr>
              <a:t>Virginia </a:t>
            </a:r>
            <a:r>
              <a:rPr lang="en-US" sz="2600" b="1" i="1" dirty="0">
                <a:effectLst>
                  <a:outerShdw blurRad="38100" dist="38100" dir="2700000" algn="tl">
                    <a:srgbClr val="000000">
                      <a:alpha val="43137"/>
                    </a:srgbClr>
                  </a:outerShdw>
                </a:effectLst>
              </a:rPr>
              <a:t>Dept. of Game &amp; Inland Fisheries</a:t>
            </a:r>
          </a:p>
        </p:txBody>
      </p:sp>
      <p:sp>
        <p:nvSpPr>
          <p:cNvPr id="4" name="Title 1"/>
          <p:cNvSpPr>
            <a:spLocks noGrp="1"/>
          </p:cNvSpPr>
          <p:nvPr>
            <p:ph type="title"/>
          </p:nvPr>
        </p:nvSpPr>
        <p:spPr>
          <a:xfrm>
            <a:off x="470452" y="152400"/>
            <a:ext cx="8229600" cy="1143000"/>
          </a:xfrm>
        </p:spPr>
        <p:txBody>
          <a:bodyPr>
            <a:normAutofit/>
          </a:bodyPr>
          <a:lstStyle/>
          <a:p>
            <a:r>
              <a:rPr lang="en-US" b="1" dirty="0"/>
              <a:t>Conservation </a:t>
            </a:r>
            <a:r>
              <a:rPr lang="en-US" b="1" dirty="0" smtClean="0"/>
              <a:t>Within Our </a:t>
            </a:r>
            <a:r>
              <a:rPr lang="en-US" b="1" dirty="0"/>
              <a:t>Reach</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60" t="42695" r="18334" b="15698"/>
          <a:stretch/>
        </p:blipFill>
        <p:spPr>
          <a:xfrm>
            <a:off x="-48127" y="4011297"/>
            <a:ext cx="3248527" cy="2368722"/>
          </a:xfrm>
          <a:prstGeom prst="rect">
            <a:avLst/>
          </a:prstGeom>
        </p:spPr>
      </p:pic>
      <p:sp>
        <p:nvSpPr>
          <p:cNvPr id="7" name="Title 1"/>
          <p:cNvSpPr txBox="1">
            <a:spLocks/>
          </p:cNvSpPr>
          <p:nvPr/>
        </p:nvSpPr>
        <p:spPr>
          <a:xfrm>
            <a:off x="-20782" y="6019800"/>
            <a:ext cx="4558084" cy="54257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i="1" dirty="0" smtClean="0">
                <a:effectLst>
                  <a:outerShdw blurRad="38100" dist="38100" dir="2700000" algn="tl">
                    <a:srgbClr val="000000">
                      <a:alpha val="43137"/>
                    </a:srgbClr>
                  </a:outerShdw>
                </a:effectLst>
              </a:rPr>
              <a:t>Photo: Julie Flanagan</a:t>
            </a:r>
            <a:endParaRPr lang="en-US" sz="2000" b="1" i="1" dirty="0">
              <a:effectLst>
                <a:outerShdw blurRad="38100" dist="38100" dir="2700000" algn="tl">
                  <a:srgbClr val="000000">
                    <a:alpha val="43137"/>
                  </a:srgbClr>
                </a:outerShdw>
              </a:effectLst>
            </a:endParaRPr>
          </a:p>
        </p:txBody>
      </p:sp>
      <p:sp>
        <p:nvSpPr>
          <p:cNvPr id="8" name="Title 1"/>
          <p:cNvSpPr txBox="1">
            <a:spLocks/>
          </p:cNvSpPr>
          <p:nvPr/>
        </p:nvSpPr>
        <p:spPr>
          <a:xfrm>
            <a:off x="6629400" y="6010622"/>
            <a:ext cx="2514600" cy="54257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i="1" dirty="0" smtClean="0">
                <a:effectLst>
                  <a:outerShdw blurRad="38100" dist="38100" dir="2700000" algn="tl">
                    <a:srgbClr val="000000">
                      <a:alpha val="43137"/>
                    </a:srgbClr>
                  </a:outerShdw>
                </a:effectLst>
              </a:rPr>
              <a:t>Trumpet Honeysuckle</a:t>
            </a:r>
            <a:endParaRPr lang="en-US" sz="2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861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779" b="2825"/>
          <a:stretch/>
        </p:blipFill>
        <p:spPr>
          <a:xfrm>
            <a:off x="0" y="353877"/>
            <a:ext cx="9144000" cy="6199323"/>
          </a:xfrm>
          <a:prstGeom prst="rect">
            <a:avLst/>
          </a:prstGeom>
        </p:spPr>
      </p:pic>
    </p:spTree>
    <p:extLst>
      <p:ext uri="{BB962C8B-B14F-4D97-AF65-F5344CB8AC3E}">
        <p14:creationId xmlns:p14="http://schemas.microsoft.com/office/powerpoint/2010/main" val="660348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2906"/>
            <a:ext cx="9144000" cy="6072188"/>
          </a:xfrm>
          <a:prstGeom prst="rect">
            <a:avLst/>
          </a:prstGeom>
        </p:spPr>
      </p:pic>
    </p:spTree>
    <p:extLst>
      <p:ext uri="{BB962C8B-B14F-4D97-AF65-F5344CB8AC3E}">
        <p14:creationId xmlns:p14="http://schemas.microsoft.com/office/powerpoint/2010/main" val="2069813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0924" b="11111"/>
          <a:stretch/>
        </p:blipFill>
        <p:spPr>
          <a:xfrm>
            <a:off x="-3875" y="68451"/>
            <a:ext cx="5486400" cy="320814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390" b="1620"/>
          <a:stretch/>
        </p:blipFill>
        <p:spPr>
          <a:xfrm>
            <a:off x="4800600" y="3429000"/>
            <a:ext cx="4343400" cy="3374756"/>
          </a:xfrm>
          <a:prstGeom prst="rect">
            <a:avLst/>
          </a:prstGeom>
          <a:noFill/>
          <a:ln>
            <a:noFill/>
          </a:ln>
          <a:effectLst>
            <a:outerShdw blurRad="50800" dist="38100" dir="18900000" algn="bl" rotWithShape="0">
              <a:prstClr val="black">
                <a:alpha val="40000"/>
              </a:prstClr>
            </a:outerShdw>
          </a:effectLst>
        </p:spPr>
      </p:pic>
      <p:sp>
        <p:nvSpPr>
          <p:cNvPr id="2" name="Title 1"/>
          <p:cNvSpPr>
            <a:spLocks noGrp="1"/>
          </p:cNvSpPr>
          <p:nvPr>
            <p:ph type="title"/>
          </p:nvPr>
        </p:nvSpPr>
        <p:spPr>
          <a:xfrm>
            <a:off x="5715000" y="457200"/>
            <a:ext cx="3200400" cy="2514600"/>
          </a:xfrm>
        </p:spPr>
        <p:txBody>
          <a:bodyPr>
            <a:noAutofit/>
          </a:bodyPr>
          <a:lstStyle/>
          <a:p>
            <a:r>
              <a:rPr lang="en-US" sz="3200" dirty="0" smtClean="0"/>
              <a:t>Improve property values, reduce stormwater, create wildlife habitat</a:t>
            </a:r>
            <a:endParaRPr lang="en-US" sz="3200"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 r="-3334"/>
          <a:stretch/>
        </p:blipFill>
        <p:spPr>
          <a:xfrm>
            <a:off x="0" y="3429000"/>
            <a:ext cx="4803183" cy="337475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109635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9788"/>
            <a:ext cx="9144000" cy="5678424"/>
          </a:xfrm>
          <a:prstGeom prst="rect">
            <a:avLst/>
          </a:prstGeom>
        </p:spPr>
      </p:pic>
    </p:spTree>
    <p:extLst>
      <p:ext uri="{BB962C8B-B14F-4D97-AF65-F5344CB8AC3E}">
        <p14:creationId xmlns:p14="http://schemas.microsoft.com/office/powerpoint/2010/main" val="3128169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effectLst>
                  <a:outerShdw blurRad="38100" dist="38100" dir="2700000" algn="tl">
                    <a:srgbClr val="000000">
                      <a:alpha val="43137"/>
                    </a:srgbClr>
                  </a:outerShdw>
                </a:effectLst>
              </a:rPr>
              <a:t>Consider your habitat </a:t>
            </a:r>
            <a:r>
              <a:rPr lang="en-US" sz="4000" b="1" dirty="0" err="1" smtClean="0">
                <a:effectLst>
                  <a:outerShdw blurRad="38100" dist="38100" dir="2700000" algn="tl">
                    <a:srgbClr val="000000">
                      <a:alpha val="43137"/>
                    </a:srgbClr>
                  </a:outerShdw>
                </a:effectLst>
              </a:rPr>
              <a:t>mosiac</a:t>
            </a:r>
            <a:endParaRPr lang="en-US" sz="4000" b="1" dirty="0">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816" t="4677" r="10852" b="2837"/>
          <a:stretch/>
        </p:blipFill>
        <p:spPr>
          <a:xfrm>
            <a:off x="282677" y="990600"/>
            <a:ext cx="6019800" cy="4064136"/>
          </a:xfrm>
          <a:prstGeom prst="rect">
            <a:avLst/>
          </a:prstGeom>
          <a:noFill/>
          <a:ln>
            <a:noFill/>
          </a:ln>
        </p:spPr>
      </p:pic>
      <p:sp>
        <p:nvSpPr>
          <p:cNvPr id="5" name="TextBox 4"/>
          <p:cNvSpPr txBox="1"/>
          <p:nvPr/>
        </p:nvSpPr>
        <p:spPr>
          <a:xfrm>
            <a:off x="282676" y="5105400"/>
            <a:ext cx="6422923" cy="1384995"/>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Gardening is civil and social, but it wants the vigor and freedom of the forest and the outlaw.  </a:t>
            </a:r>
            <a:r>
              <a:rPr lang="en-US" sz="2400" b="1" i="1" dirty="0" smtClean="0">
                <a:effectLst>
                  <a:outerShdw blurRad="38100" dist="38100" dir="2700000" algn="tl">
                    <a:srgbClr val="000000">
                      <a:alpha val="43137"/>
                    </a:srgbClr>
                  </a:outerShdw>
                </a:effectLst>
              </a:rPr>
              <a:t>--Henry </a:t>
            </a:r>
            <a:r>
              <a:rPr lang="en-US" sz="2400" b="1" i="1" dirty="0">
                <a:effectLst>
                  <a:outerShdw blurRad="38100" dist="38100" dir="2700000" algn="tl">
                    <a:srgbClr val="000000">
                      <a:alpha val="43137"/>
                    </a:srgbClr>
                  </a:outerShdw>
                </a:effectLst>
              </a:rPr>
              <a:t>David Thoreau</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057" t="9737" r="17175" b="1670"/>
          <a:stretch/>
        </p:blipFill>
        <p:spPr>
          <a:xfrm>
            <a:off x="6553200" y="990599"/>
            <a:ext cx="2259632" cy="549979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705072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914" r="17453" b="17114"/>
          <a:stretch/>
        </p:blipFill>
        <p:spPr>
          <a:xfrm>
            <a:off x="255159" y="2153914"/>
            <a:ext cx="4381009" cy="378953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8766"/>
          <a:stretch/>
        </p:blipFill>
        <p:spPr>
          <a:xfrm>
            <a:off x="4783645" y="2125361"/>
            <a:ext cx="4131755" cy="3818087"/>
          </a:xfrm>
          <a:prstGeom prst="rect">
            <a:avLst/>
          </a:prstGeom>
        </p:spPr>
      </p:pic>
      <p:sp>
        <p:nvSpPr>
          <p:cNvPr id="6" name="TextBox 5"/>
          <p:cNvSpPr txBox="1"/>
          <p:nvPr/>
        </p:nvSpPr>
        <p:spPr>
          <a:xfrm>
            <a:off x="255159" y="5867400"/>
            <a:ext cx="4381009" cy="461665"/>
          </a:xfrm>
          <a:prstGeom prst="rect">
            <a:avLst/>
          </a:prstGeom>
          <a:noFill/>
        </p:spPr>
        <p:txBody>
          <a:bodyPr wrap="square" rtlCol="0">
            <a:spAutoFit/>
          </a:bodyPr>
          <a:lstStyle/>
          <a:p>
            <a:pPr algn="ctr"/>
            <a:r>
              <a:rPr lang="en-US" sz="2400" dirty="0" smtClean="0"/>
              <a:t>Eastern Tail Blue</a:t>
            </a:r>
            <a:endParaRPr lang="en-US" sz="2400" dirty="0"/>
          </a:p>
        </p:txBody>
      </p:sp>
      <p:sp>
        <p:nvSpPr>
          <p:cNvPr id="7" name="TextBox 6"/>
          <p:cNvSpPr txBox="1"/>
          <p:nvPr/>
        </p:nvSpPr>
        <p:spPr>
          <a:xfrm>
            <a:off x="4783644" y="5867400"/>
            <a:ext cx="4131755" cy="461665"/>
          </a:xfrm>
          <a:prstGeom prst="rect">
            <a:avLst/>
          </a:prstGeom>
          <a:noFill/>
        </p:spPr>
        <p:txBody>
          <a:bodyPr wrap="square" rtlCol="0">
            <a:spAutoFit/>
          </a:bodyPr>
          <a:lstStyle/>
          <a:p>
            <a:pPr algn="ctr"/>
            <a:r>
              <a:rPr lang="en-US" sz="2400" dirty="0" smtClean="0"/>
              <a:t>Azure</a:t>
            </a:r>
            <a:endParaRPr lang="en-US" sz="2400" dirty="0"/>
          </a:p>
        </p:txBody>
      </p:sp>
      <p:sp>
        <p:nvSpPr>
          <p:cNvPr id="8" name="TextBox 7"/>
          <p:cNvSpPr txBox="1"/>
          <p:nvPr/>
        </p:nvSpPr>
        <p:spPr>
          <a:xfrm>
            <a:off x="13259" y="304800"/>
            <a:ext cx="9130741" cy="1754326"/>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rPr>
              <a:t>Wildlife diversity </a:t>
            </a:r>
            <a:r>
              <a:rPr lang="en-US" sz="3600" dirty="0" smtClean="0">
                <a:effectLst>
                  <a:outerShdw blurRad="38100" dist="38100" dir="2700000" algn="tl">
                    <a:srgbClr val="000000">
                      <a:alpha val="43137"/>
                    </a:srgbClr>
                  </a:outerShdw>
                </a:effectLst>
              </a:rPr>
              <a:t>is usually associated</a:t>
            </a:r>
          </a:p>
          <a:p>
            <a:pPr algn="ctr"/>
            <a:r>
              <a:rPr lang="en-US" sz="3600" dirty="0">
                <a:effectLst>
                  <a:outerShdw blurRad="38100" dist="38100" dir="2700000" algn="tl">
                    <a:srgbClr val="000000">
                      <a:alpha val="43137"/>
                    </a:srgbClr>
                  </a:outerShdw>
                </a:effectLst>
              </a:rPr>
              <a:t>w</a:t>
            </a:r>
            <a:r>
              <a:rPr lang="en-US" sz="3600" dirty="0" smtClean="0">
                <a:effectLst>
                  <a:outerShdw blurRad="38100" dist="38100" dir="2700000" algn="tl">
                    <a:srgbClr val="000000">
                      <a:alpha val="43137"/>
                    </a:srgbClr>
                  </a:outerShdw>
                </a:effectLst>
              </a:rPr>
              <a:t>ith the number and </a:t>
            </a:r>
            <a:r>
              <a:rPr lang="en-US" sz="3600" dirty="0">
                <a:effectLst>
                  <a:outerShdw blurRad="38100" dist="38100" dir="2700000" algn="tl">
                    <a:srgbClr val="000000">
                      <a:alpha val="43137"/>
                    </a:srgbClr>
                  </a:outerShdw>
                </a:effectLst>
              </a:rPr>
              <a:t>density </a:t>
            </a:r>
            <a:r>
              <a:rPr lang="en-US" sz="3600" dirty="0" smtClean="0">
                <a:effectLst>
                  <a:outerShdw blurRad="38100" dist="38100" dir="2700000" algn="tl">
                    <a:srgbClr val="000000">
                      <a:alpha val="43137"/>
                    </a:srgbClr>
                  </a:outerShdw>
                </a:effectLst>
              </a:rPr>
              <a:t>of</a:t>
            </a:r>
          </a:p>
          <a:p>
            <a:pPr algn="ctr"/>
            <a:r>
              <a:rPr lang="en-US" sz="3600" dirty="0" smtClean="0">
                <a:effectLst>
                  <a:outerShdw blurRad="38100" dist="38100" dir="2700000" algn="tl">
                    <a:srgbClr val="000000">
                      <a:alpha val="43137"/>
                    </a:srgbClr>
                  </a:outerShdw>
                </a:effectLst>
              </a:rPr>
              <a:t>vertical layers.</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95886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283" t="20543" b="11211"/>
          <a:stretch/>
        </p:blipFill>
        <p:spPr>
          <a:xfrm>
            <a:off x="0" y="1524000"/>
            <a:ext cx="9144000" cy="5020574"/>
          </a:xfrm>
          <a:prstGeom prst="rect">
            <a:avLst/>
          </a:prstGeom>
        </p:spPr>
      </p:pic>
      <p:sp>
        <p:nvSpPr>
          <p:cNvPr id="2" name="Title 1"/>
          <p:cNvSpPr>
            <a:spLocks noGrp="1"/>
          </p:cNvSpPr>
          <p:nvPr>
            <p:ph type="title"/>
          </p:nvPr>
        </p:nvSpPr>
        <p:spPr/>
        <p:txBody>
          <a:bodyPr>
            <a:noAutofit/>
          </a:bodyPr>
          <a:lstStyle/>
          <a:p>
            <a:r>
              <a:rPr lang="en-US" sz="3600" b="1" dirty="0" smtClean="0">
                <a:effectLst>
                  <a:outerShdw blurRad="38100" dist="38100" dir="2700000" algn="tl">
                    <a:srgbClr val="000000">
                      <a:alpha val="43137"/>
                    </a:srgbClr>
                  </a:outerShdw>
                </a:effectLst>
              </a:rPr>
              <a:t>Vertical structure provides nesting and foraging sites, cover and travel routes</a:t>
            </a:r>
            <a:endParaRPr lang="en-US" sz="3600" b="1"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8674" r="26680" b="11220"/>
          <a:stretch/>
        </p:blipFill>
        <p:spPr>
          <a:xfrm>
            <a:off x="6103991" y="4469921"/>
            <a:ext cx="3040009" cy="2074653"/>
          </a:xfrm>
          <a:prstGeom prst="rect">
            <a:avLst/>
          </a:prstGeom>
          <a:effectLst>
            <a:outerShdw blurRad="50800" dist="38100" dir="13500000" algn="br" rotWithShape="0">
              <a:prstClr val="black">
                <a:alpha val="40000"/>
              </a:prstClr>
            </a:outerShdw>
          </a:effectLst>
        </p:spPr>
      </p:pic>
      <p:sp>
        <p:nvSpPr>
          <p:cNvPr id="5" name="Title 1"/>
          <p:cNvSpPr txBox="1">
            <a:spLocks/>
          </p:cNvSpPr>
          <p:nvPr/>
        </p:nvSpPr>
        <p:spPr>
          <a:xfrm>
            <a:off x="10064" y="6134100"/>
            <a:ext cx="7315200" cy="4191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effectLst>
                  <a:outerShdw blurRad="38100" dist="38100" dir="2700000" algn="tl">
                    <a:srgbClr val="000000">
                      <a:alpha val="43137"/>
                    </a:srgbClr>
                  </a:outerShdw>
                </a:effectLst>
              </a:rPr>
              <a:t>American Robin</a:t>
            </a:r>
            <a:endParaRPr lang="en-US" sz="2400" b="1" dirty="0">
              <a:effectLst>
                <a:outerShdw blurRad="38100" dist="38100" dir="2700000" algn="tl">
                  <a:srgbClr val="000000">
                    <a:alpha val="43137"/>
                  </a:srgbClr>
                </a:outerShdw>
              </a:effectLst>
            </a:endParaRPr>
          </a:p>
        </p:txBody>
      </p:sp>
      <p:sp>
        <p:nvSpPr>
          <p:cNvPr id="6" name="Title 1"/>
          <p:cNvSpPr txBox="1">
            <a:spLocks/>
          </p:cNvSpPr>
          <p:nvPr/>
        </p:nvSpPr>
        <p:spPr>
          <a:xfrm>
            <a:off x="6103991" y="6210300"/>
            <a:ext cx="3040009" cy="4191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effectLst>
                  <a:outerShdw blurRad="38100" dist="38100" dir="2700000" algn="tl">
                    <a:srgbClr val="000000">
                      <a:alpha val="43137"/>
                    </a:srgbClr>
                  </a:outerShdw>
                </a:effectLst>
              </a:rPr>
              <a:t>Ovenbird</a:t>
            </a:r>
            <a:endParaRPr lang="en-US" sz="2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3098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451"/>
          <a:stretch/>
        </p:blipFill>
        <p:spPr>
          <a:xfrm>
            <a:off x="4800600" y="1165087"/>
            <a:ext cx="3800915" cy="283196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5026"/>
          <a:stretch/>
        </p:blipFill>
        <p:spPr>
          <a:xfrm>
            <a:off x="464126" y="1165086"/>
            <a:ext cx="3726873" cy="2831969"/>
          </a:xfrm>
          <a:prstGeom prst="rect">
            <a:avLst/>
          </a:prstGeom>
        </p:spPr>
      </p:pic>
      <p:sp>
        <p:nvSpPr>
          <p:cNvPr id="2" name="TextBox 1"/>
          <p:cNvSpPr txBox="1"/>
          <p:nvPr/>
        </p:nvSpPr>
        <p:spPr>
          <a:xfrm>
            <a:off x="1" y="381000"/>
            <a:ext cx="9144000" cy="707886"/>
          </a:xfrm>
          <a:prstGeom prst="rect">
            <a:avLst/>
          </a:prstGeom>
          <a:noFill/>
        </p:spPr>
        <p:txBody>
          <a:bodyPr vert="horz" wrap="square" rtlCol="0">
            <a:spAutoFit/>
          </a:bodyPr>
          <a:lstStyle/>
          <a:p>
            <a:pPr algn="ctr"/>
            <a:r>
              <a:rPr lang="en-US" sz="4000" b="1" dirty="0" err="1" smtClean="0">
                <a:effectLst>
                  <a:outerShdw blurRad="38100" dist="38100" dir="2700000" algn="tl">
                    <a:srgbClr val="000000">
                      <a:alpha val="43137"/>
                    </a:srgbClr>
                  </a:outerShdw>
                </a:effectLst>
              </a:rPr>
              <a:t>BioBullies</a:t>
            </a:r>
            <a:endParaRPr lang="en-US" sz="4000" b="1" dirty="0">
              <a:effectLst>
                <a:outerShdw blurRad="38100" dist="38100" dir="2700000" algn="tl">
                  <a:srgbClr val="000000">
                    <a:alpha val="43137"/>
                  </a:srgbClr>
                </a:outerShdw>
              </a:effectLst>
            </a:endParaRPr>
          </a:p>
        </p:txBody>
      </p:sp>
      <p:sp>
        <p:nvSpPr>
          <p:cNvPr id="3" name="TextBox 2"/>
          <p:cNvSpPr txBox="1"/>
          <p:nvPr/>
        </p:nvSpPr>
        <p:spPr>
          <a:xfrm>
            <a:off x="2327562" y="3543739"/>
            <a:ext cx="1801070" cy="430887"/>
          </a:xfrm>
          <a:prstGeom prst="rect">
            <a:avLst/>
          </a:prstGeom>
          <a:noFill/>
        </p:spPr>
        <p:txBody>
          <a:bodyPr wrap="none" rtlCol="0" anchor="b">
            <a:spAutoFit/>
          </a:bodyPr>
          <a:lstStyle/>
          <a:p>
            <a:r>
              <a:rPr lang="en-US" sz="2200" b="1" dirty="0" smtClean="0">
                <a:effectLst>
                  <a:outerShdw blurRad="38100" dist="38100" dir="2700000" algn="tl">
                    <a:srgbClr val="000000">
                      <a:alpha val="43137"/>
                    </a:srgbClr>
                  </a:outerShdw>
                </a:effectLst>
              </a:rPr>
              <a:t>Autumn Olive</a:t>
            </a:r>
            <a:endParaRPr lang="en-US" sz="2200" b="1" dirty="0">
              <a:effectLst>
                <a:outerShdw blurRad="38100" dist="38100" dir="2700000" algn="tl">
                  <a:srgbClr val="000000">
                    <a:alpha val="43137"/>
                  </a:srgbClr>
                </a:outerShdw>
              </a:effectLst>
            </a:endParaRPr>
          </a:p>
        </p:txBody>
      </p:sp>
      <p:sp>
        <p:nvSpPr>
          <p:cNvPr id="6" name="TextBox 5"/>
          <p:cNvSpPr txBox="1"/>
          <p:nvPr/>
        </p:nvSpPr>
        <p:spPr>
          <a:xfrm>
            <a:off x="6684492" y="3607713"/>
            <a:ext cx="1848776" cy="430887"/>
          </a:xfrm>
          <a:prstGeom prst="rect">
            <a:avLst/>
          </a:prstGeom>
          <a:noFill/>
        </p:spPr>
        <p:txBody>
          <a:bodyPr wrap="none" rtlCol="0" anchor="b">
            <a:spAutoFit/>
          </a:bodyPr>
          <a:lstStyle/>
          <a:p>
            <a:r>
              <a:rPr lang="en-US" sz="2200" b="1" dirty="0" smtClean="0">
                <a:effectLst>
                  <a:outerShdw blurRad="38100" dist="38100" dir="2700000" algn="tl">
                    <a:srgbClr val="000000">
                      <a:alpha val="43137"/>
                    </a:srgbClr>
                  </a:outerShdw>
                </a:effectLst>
              </a:rPr>
              <a:t>Johnson Grass</a:t>
            </a:r>
            <a:endParaRPr lang="en-US" sz="2200" b="1" dirty="0">
              <a:effectLst>
                <a:outerShdw blurRad="38100" dist="38100" dir="2700000" algn="tl">
                  <a:srgbClr val="000000">
                    <a:alpha val="43137"/>
                  </a:srgbClr>
                </a:outerShdw>
              </a:effectLst>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3496" t="26035" r="15528" b="2449"/>
          <a:stretch/>
        </p:blipFill>
        <p:spPr>
          <a:xfrm>
            <a:off x="464126" y="4165488"/>
            <a:ext cx="3726873" cy="2493729"/>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475" t="16641"/>
          <a:stretch/>
        </p:blipFill>
        <p:spPr>
          <a:xfrm>
            <a:off x="4800600" y="4165488"/>
            <a:ext cx="3810000" cy="2493729"/>
          </a:xfrm>
          <a:prstGeom prst="rect">
            <a:avLst/>
          </a:prstGeom>
        </p:spPr>
      </p:pic>
    </p:spTree>
    <p:extLst>
      <p:ext uri="{BB962C8B-B14F-4D97-AF65-F5344CB8AC3E}">
        <p14:creationId xmlns:p14="http://schemas.microsoft.com/office/powerpoint/2010/main" val="154846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029"/>
          <a:stretch/>
        </p:blipFill>
        <p:spPr>
          <a:xfrm>
            <a:off x="0" y="943897"/>
            <a:ext cx="9144000" cy="560930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4672" t="5534" r="13259" b="13764"/>
          <a:stretch/>
        </p:blipFill>
        <p:spPr>
          <a:xfrm>
            <a:off x="0" y="4267200"/>
            <a:ext cx="2227008" cy="2286000"/>
          </a:xfrm>
          <a:prstGeom prst="rect">
            <a:avLst/>
          </a:prstGeom>
        </p:spPr>
      </p:pic>
      <p:sp>
        <p:nvSpPr>
          <p:cNvPr id="5" name="Title 1"/>
          <p:cNvSpPr txBox="1">
            <a:spLocks/>
          </p:cNvSpPr>
          <p:nvPr/>
        </p:nvSpPr>
        <p:spPr>
          <a:xfrm>
            <a:off x="0" y="5878461"/>
            <a:ext cx="2971800" cy="750939"/>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effectLst>
                  <a:outerShdw blurRad="38100" dist="38100" dir="2700000" algn="tl">
                    <a:srgbClr val="000000">
                      <a:alpha val="43137"/>
                    </a:srgbClr>
                  </a:outerShdw>
                </a:effectLst>
              </a:rPr>
              <a:t>Nonnative</a:t>
            </a:r>
          </a:p>
          <a:p>
            <a:pPr algn="l"/>
            <a:r>
              <a:rPr lang="en-US" sz="2200" b="1" dirty="0" smtClean="0">
                <a:effectLst>
                  <a:outerShdw blurRad="38100" dist="38100" dir="2700000" algn="tl">
                    <a:srgbClr val="000000">
                      <a:alpha val="43137"/>
                    </a:srgbClr>
                  </a:outerShdw>
                </a:effectLst>
              </a:rPr>
              <a:t>Garlic Mustard</a:t>
            </a:r>
            <a:endParaRPr lang="en-US" sz="2200" b="1" i="1" dirty="0">
              <a:effectLst>
                <a:outerShdw blurRad="38100" dist="38100" dir="2700000" algn="tl">
                  <a:srgbClr val="000000">
                    <a:alpha val="43137"/>
                  </a:srgbClr>
                </a:outerShdw>
              </a:effectLst>
            </a:endParaRPr>
          </a:p>
        </p:txBody>
      </p:sp>
      <p:sp>
        <p:nvSpPr>
          <p:cNvPr id="6" name="Title 1"/>
          <p:cNvSpPr txBox="1">
            <a:spLocks/>
          </p:cNvSpPr>
          <p:nvPr/>
        </p:nvSpPr>
        <p:spPr>
          <a:xfrm>
            <a:off x="0" y="274638"/>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smtClean="0">
                <a:effectLst>
                  <a:outerShdw blurRad="38100" dist="38100" dir="2700000" algn="tl">
                    <a:srgbClr val="000000">
                      <a:alpha val="43137"/>
                    </a:srgbClr>
                  </a:outerShdw>
                </a:effectLst>
              </a:rPr>
              <a:t>Falcate </a:t>
            </a:r>
            <a:r>
              <a:rPr lang="en-US" sz="3500" b="1" dirty="0" err="1" smtClean="0">
                <a:effectLst>
                  <a:outerShdw blurRad="38100" dist="38100" dir="2700000" algn="tl">
                    <a:srgbClr val="000000">
                      <a:alpha val="43137"/>
                    </a:srgbClr>
                  </a:outerShdw>
                </a:effectLst>
              </a:rPr>
              <a:t>Orangetip</a:t>
            </a:r>
            <a:r>
              <a:rPr lang="en-US" sz="3500" b="1" dirty="0" smtClean="0">
                <a:effectLst>
                  <a:outerShdw blurRad="38100" dist="38100" dir="2700000" algn="tl">
                    <a:srgbClr val="000000">
                      <a:alpha val="43137"/>
                    </a:srgbClr>
                  </a:outerShdw>
                </a:effectLst>
              </a:rPr>
              <a:t>, </a:t>
            </a:r>
            <a:r>
              <a:rPr lang="en-US" sz="3500" b="1" i="1" dirty="0" err="1">
                <a:effectLst>
                  <a:outerShdw blurRad="38100" dist="38100" dir="2700000" algn="tl">
                    <a:srgbClr val="000000">
                      <a:alpha val="43137"/>
                    </a:srgbClr>
                  </a:outerShdw>
                </a:effectLst>
              </a:rPr>
              <a:t>Anthocharis</a:t>
            </a:r>
            <a:r>
              <a:rPr lang="en-US" sz="3500" b="1" i="1" dirty="0">
                <a:effectLst>
                  <a:outerShdw blurRad="38100" dist="38100" dir="2700000" algn="tl">
                    <a:srgbClr val="000000">
                      <a:alpha val="43137"/>
                    </a:srgbClr>
                  </a:outerShdw>
                </a:effectLst>
              </a:rPr>
              <a:t> </a:t>
            </a:r>
            <a:r>
              <a:rPr lang="en-US" sz="3500" b="1" i="1" dirty="0" err="1">
                <a:effectLst>
                  <a:outerShdw blurRad="38100" dist="38100" dir="2700000" algn="tl">
                    <a:srgbClr val="000000">
                      <a:alpha val="43137"/>
                    </a:srgbClr>
                  </a:outerShdw>
                </a:effectLst>
              </a:rPr>
              <a:t>midea</a:t>
            </a:r>
            <a:endParaRPr lang="en-US" sz="3500" b="1" i="1" dirty="0">
              <a:effectLst>
                <a:outerShdw blurRad="38100" dist="38100" dir="2700000" algn="tl">
                  <a:srgbClr val="000000">
                    <a:alpha val="43137"/>
                  </a:srgbClr>
                </a:outerShdw>
              </a:effectLst>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2606" r="23575"/>
          <a:stretch/>
        </p:blipFill>
        <p:spPr>
          <a:xfrm>
            <a:off x="7033953" y="943897"/>
            <a:ext cx="2110047" cy="29405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68601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203"/>
            <a:ext cx="9144000" cy="5893594"/>
          </a:xfrm>
          <a:prstGeom prst="rect">
            <a:avLst/>
          </a:prstGeom>
        </p:spPr>
      </p:pic>
      <p:sp>
        <p:nvSpPr>
          <p:cNvPr id="4" name="TextBox 3"/>
          <p:cNvSpPr txBox="1"/>
          <p:nvPr/>
        </p:nvSpPr>
        <p:spPr>
          <a:xfrm>
            <a:off x="-1" y="1143000"/>
            <a:ext cx="9144001" cy="4258858"/>
          </a:xfrm>
          <a:prstGeom prst="rect">
            <a:avLst/>
          </a:prstGeom>
          <a:noFill/>
        </p:spPr>
        <p:txBody>
          <a:bodyPr wrap="square" rtlCol="0">
            <a:spAutoFit/>
          </a:bodyPr>
          <a:lstStyle/>
          <a:p>
            <a:pPr algn="ctr">
              <a:lnSpc>
                <a:spcPct val="125000"/>
              </a:lnSpc>
              <a:spcAft>
                <a:spcPts val="1200"/>
              </a:spcAft>
            </a:pPr>
            <a:r>
              <a:rPr lang="en-US" sz="3100" b="1" dirty="0" smtClean="0">
                <a:effectLst>
                  <a:outerShdw blurRad="38100" dist="38100" dir="2700000" algn="tl">
                    <a:srgbClr val="000000">
                      <a:alpha val="43137"/>
                    </a:srgbClr>
                  </a:outerShdw>
                </a:effectLst>
              </a:rPr>
              <a:t>Lawn in </a:t>
            </a:r>
            <a:r>
              <a:rPr lang="en-US" sz="3100" b="1" dirty="0">
                <a:effectLst>
                  <a:outerShdw blurRad="38100" dist="38100" dir="2700000" algn="tl">
                    <a:srgbClr val="000000">
                      <a:alpha val="43137"/>
                    </a:srgbClr>
                  </a:outerShdw>
                </a:effectLst>
              </a:rPr>
              <a:t>the United </a:t>
            </a:r>
            <a:r>
              <a:rPr lang="en-US" sz="3100" b="1" dirty="0" smtClean="0">
                <a:effectLst>
                  <a:outerShdw blurRad="38100" dist="38100" dir="2700000" algn="tl">
                    <a:srgbClr val="000000">
                      <a:alpha val="43137"/>
                    </a:srgbClr>
                  </a:outerShdw>
                </a:effectLst>
              </a:rPr>
              <a:t>States: 40.5 </a:t>
            </a:r>
            <a:r>
              <a:rPr lang="en-US" sz="3100" b="1" dirty="0">
                <a:effectLst>
                  <a:outerShdw blurRad="38100" dist="38100" dir="2700000" algn="tl">
                    <a:srgbClr val="000000">
                      <a:alpha val="43137"/>
                    </a:srgbClr>
                  </a:outerShdw>
                </a:effectLst>
              </a:rPr>
              <a:t>million </a:t>
            </a:r>
            <a:r>
              <a:rPr lang="en-US" sz="3100" b="1" dirty="0" smtClean="0">
                <a:effectLst>
                  <a:outerShdw blurRad="38100" dist="38100" dir="2700000" algn="tl">
                    <a:srgbClr val="000000">
                      <a:alpha val="43137"/>
                    </a:srgbClr>
                  </a:outerShdw>
                </a:effectLst>
              </a:rPr>
              <a:t>acres</a:t>
            </a:r>
          </a:p>
          <a:p>
            <a:pPr algn="ctr">
              <a:lnSpc>
                <a:spcPct val="125000"/>
              </a:lnSpc>
              <a:spcAft>
                <a:spcPts val="1200"/>
              </a:spcAft>
            </a:pPr>
            <a:r>
              <a:rPr lang="en-US" sz="3100" b="1" dirty="0" smtClean="0">
                <a:effectLst>
                  <a:outerShdw blurRad="38100" dist="38100" dir="2700000" algn="tl">
                    <a:srgbClr val="000000">
                      <a:alpha val="43137"/>
                    </a:srgbClr>
                  </a:outerShdw>
                </a:effectLst>
              </a:rPr>
              <a:t>Money </a:t>
            </a:r>
            <a:r>
              <a:rPr lang="en-US" sz="3100" b="1" dirty="0">
                <a:effectLst>
                  <a:outerShdw blurRad="38100" dist="38100" dir="2700000" algn="tl">
                    <a:srgbClr val="000000">
                      <a:alpha val="43137"/>
                    </a:srgbClr>
                  </a:outerShdw>
                </a:effectLst>
              </a:rPr>
              <a:t>spent on lawn </a:t>
            </a:r>
            <a:r>
              <a:rPr lang="en-US" sz="3100" b="1" dirty="0" smtClean="0">
                <a:effectLst>
                  <a:outerShdw blurRad="38100" dist="38100" dir="2700000" algn="tl">
                    <a:srgbClr val="000000">
                      <a:alpha val="43137"/>
                    </a:srgbClr>
                  </a:outerShdw>
                </a:effectLst>
              </a:rPr>
              <a:t>care: $30 </a:t>
            </a:r>
            <a:r>
              <a:rPr lang="en-US" sz="3100" b="1" dirty="0">
                <a:effectLst>
                  <a:outerShdw blurRad="38100" dist="38100" dir="2700000" algn="tl">
                    <a:srgbClr val="000000">
                      <a:alpha val="43137"/>
                    </a:srgbClr>
                  </a:outerShdw>
                </a:effectLst>
              </a:rPr>
              <a:t>billion</a:t>
            </a:r>
          </a:p>
          <a:p>
            <a:pPr algn="ctr">
              <a:lnSpc>
                <a:spcPct val="125000"/>
              </a:lnSpc>
              <a:spcAft>
                <a:spcPts val="1200"/>
              </a:spcAft>
            </a:pPr>
            <a:r>
              <a:rPr lang="en-US" sz="3100" b="1" dirty="0" smtClean="0">
                <a:effectLst>
                  <a:outerShdw blurRad="38100" dist="38100" dir="2700000" algn="tl">
                    <a:srgbClr val="000000">
                      <a:alpha val="43137"/>
                    </a:srgbClr>
                  </a:outerShdw>
                </a:effectLst>
              </a:rPr>
              <a:t>Water use for </a:t>
            </a:r>
            <a:r>
              <a:rPr lang="en-US" sz="3100" b="1" dirty="0">
                <a:effectLst>
                  <a:outerShdw blurRad="38100" dist="38100" dir="2700000" algn="tl">
                    <a:srgbClr val="000000">
                      <a:alpha val="43137"/>
                    </a:srgbClr>
                  </a:outerShdw>
                </a:effectLst>
              </a:rPr>
              <a:t>residential </a:t>
            </a:r>
            <a:r>
              <a:rPr lang="en-US" sz="3100" b="1" dirty="0" smtClean="0">
                <a:effectLst>
                  <a:outerShdw blurRad="38100" dist="38100" dir="2700000" algn="tl">
                    <a:srgbClr val="000000">
                      <a:alpha val="43137"/>
                    </a:srgbClr>
                  </a:outerShdw>
                </a:effectLst>
              </a:rPr>
              <a:t>irrigation: &gt;7 </a:t>
            </a:r>
            <a:r>
              <a:rPr lang="en-US" sz="3100" b="1" dirty="0">
                <a:effectLst>
                  <a:outerShdw blurRad="38100" dist="38100" dir="2700000" algn="tl">
                    <a:srgbClr val="000000">
                      <a:alpha val="43137"/>
                    </a:srgbClr>
                  </a:outerShdw>
                </a:effectLst>
              </a:rPr>
              <a:t>billion </a:t>
            </a:r>
            <a:r>
              <a:rPr lang="en-US" sz="3100" b="1" dirty="0" smtClean="0">
                <a:effectLst>
                  <a:outerShdw blurRad="38100" dist="38100" dir="2700000" algn="tl">
                    <a:srgbClr val="000000">
                      <a:alpha val="43137"/>
                    </a:srgbClr>
                  </a:outerShdw>
                </a:effectLst>
              </a:rPr>
              <a:t>gal/day</a:t>
            </a:r>
            <a:endParaRPr lang="en-US" sz="3100" b="1" dirty="0">
              <a:effectLst>
                <a:outerShdw blurRad="38100" dist="38100" dir="2700000" algn="tl">
                  <a:srgbClr val="000000">
                    <a:alpha val="43137"/>
                  </a:srgbClr>
                </a:outerShdw>
              </a:effectLst>
            </a:endParaRPr>
          </a:p>
          <a:p>
            <a:pPr algn="ctr">
              <a:lnSpc>
                <a:spcPct val="125000"/>
              </a:lnSpc>
              <a:spcAft>
                <a:spcPts val="1200"/>
              </a:spcAft>
            </a:pPr>
            <a:r>
              <a:rPr lang="en-US" sz="3100" b="1" dirty="0" smtClean="0">
                <a:effectLst>
                  <a:outerShdw blurRad="38100" dist="38100" dir="2700000" algn="tl">
                    <a:srgbClr val="000000">
                      <a:alpha val="43137"/>
                    </a:srgbClr>
                  </a:outerShdw>
                </a:effectLst>
              </a:rPr>
              <a:t>Amount of </a:t>
            </a:r>
            <a:r>
              <a:rPr lang="en-US" sz="3100" b="1" dirty="0">
                <a:effectLst>
                  <a:outerShdw blurRad="38100" dist="38100" dir="2700000" algn="tl">
                    <a:srgbClr val="000000">
                      <a:alpha val="43137"/>
                    </a:srgbClr>
                  </a:outerShdw>
                </a:effectLst>
              </a:rPr>
              <a:t>f</a:t>
            </a:r>
            <a:r>
              <a:rPr lang="en-US" sz="3100" b="1" dirty="0" smtClean="0">
                <a:effectLst>
                  <a:outerShdw blurRad="38100" dist="38100" dir="2700000" algn="tl">
                    <a:srgbClr val="000000">
                      <a:alpha val="43137"/>
                    </a:srgbClr>
                  </a:outerShdw>
                </a:effectLst>
              </a:rPr>
              <a:t>ertilizers used: 3 </a:t>
            </a:r>
            <a:r>
              <a:rPr lang="en-US" sz="3100" b="1" dirty="0">
                <a:effectLst>
                  <a:outerShdw blurRad="38100" dist="38100" dir="2700000" algn="tl">
                    <a:srgbClr val="000000">
                      <a:alpha val="43137"/>
                    </a:srgbClr>
                  </a:outerShdw>
                </a:effectLst>
              </a:rPr>
              <a:t>million </a:t>
            </a:r>
            <a:r>
              <a:rPr lang="en-US" sz="3100" b="1" dirty="0" smtClean="0">
                <a:effectLst>
                  <a:outerShdw blurRad="38100" dist="38100" dir="2700000" algn="tl">
                    <a:srgbClr val="000000">
                      <a:alpha val="43137"/>
                    </a:srgbClr>
                  </a:outerShdw>
                </a:effectLst>
              </a:rPr>
              <a:t>tons/year</a:t>
            </a:r>
            <a:endParaRPr lang="en-US" sz="3100" b="1" dirty="0">
              <a:effectLst>
                <a:outerShdw blurRad="38100" dist="38100" dir="2700000" algn="tl">
                  <a:srgbClr val="000000">
                    <a:alpha val="43137"/>
                  </a:srgbClr>
                </a:outerShdw>
              </a:effectLst>
            </a:endParaRPr>
          </a:p>
          <a:p>
            <a:pPr algn="ctr">
              <a:lnSpc>
                <a:spcPct val="125000"/>
              </a:lnSpc>
              <a:spcAft>
                <a:spcPts val="1200"/>
              </a:spcAft>
            </a:pPr>
            <a:r>
              <a:rPr lang="en-US" sz="3100" b="1" dirty="0" smtClean="0">
                <a:effectLst>
                  <a:outerShdw blurRad="38100" dist="38100" dir="2700000" algn="tl">
                    <a:srgbClr val="000000">
                      <a:alpha val="43137"/>
                    </a:srgbClr>
                  </a:outerShdw>
                </a:effectLst>
              </a:rPr>
              <a:t>Amount of pesticides used: &gt;30 </a:t>
            </a:r>
            <a:r>
              <a:rPr lang="en-US" sz="3100" b="1" dirty="0">
                <a:effectLst>
                  <a:outerShdw blurRad="38100" dist="38100" dir="2700000" algn="tl">
                    <a:srgbClr val="000000">
                      <a:alpha val="43137"/>
                    </a:srgbClr>
                  </a:outerShdw>
                </a:effectLst>
              </a:rPr>
              <a:t>thousand </a:t>
            </a:r>
            <a:r>
              <a:rPr lang="en-US" sz="3100" b="1" dirty="0" smtClean="0">
                <a:effectLst>
                  <a:outerShdw blurRad="38100" dist="38100" dir="2700000" algn="tl">
                    <a:srgbClr val="000000">
                      <a:alpha val="43137"/>
                    </a:srgbClr>
                  </a:outerShdw>
                </a:effectLst>
              </a:rPr>
              <a:t>tons/year</a:t>
            </a:r>
          </a:p>
          <a:p>
            <a:pPr algn="ctr">
              <a:lnSpc>
                <a:spcPct val="150000"/>
              </a:lnSpc>
            </a:pPr>
            <a:r>
              <a:rPr lang="en-US" b="1" dirty="0" smtClean="0">
                <a:effectLst>
                  <a:outerShdw blurRad="38100" dist="38100" dir="2700000" algn="tl">
                    <a:srgbClr val="000000">
                      <a:alpha val="43137"/>
                    </a:srgbClr>
                  </a:outerShdw>
                </a:effectLst>
              </a:rPr>
              <a:t>Source: </a:t>
            </a:r>
            <a:r>
              <a:rPr lang="en-US" b="1" dirty="0">
                <a:effectLst>
                  <a:outerShdw blurRad="38100" dist="38100" dir="2700000" algn="tl">
                    <a:srgbClr val="000000">
                      <a:alpha val="43137"/>
                    </a:srgbClr>
                  </a:outerShdw>
                </a:effectLst>
              </a:rPr>
              <a:t>Duke University, Statistically Speaking: Lawns by the </a:t>
            </a:r>
            <a:r>
              <a:rPr lang="en-US" b="1" dirty="0" smtClean="0">
                <a:effectLst>
                  <a:outerShdw blurRad="38100" dist="38100" dir="2700000" algn="tl">
                    <a:srgbClr val="000000">
                      <a:alpha val="43137"/>
                    </a:srgbClr>
                  </a:outerShdw>
                </a:effectLst>
              </a:rPr>
              <a:t>Numbers; 2008</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6734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228600"/>
            <a:ext cx="8001000" cy="1969770"/>
          </a:xfrm>
          <a:prstGeom prst="rect">
            <a:avLst/>
          </a:prstGeom>
          <a:noFill/>
        </p:spPr>
        <p:txBody>
          <a:bodyPr wrap="square" rtlCol="0">
            <a:spAutoFit/>
          </a:bodyPr>
          <a:lstStyle/>
          <a:p>
            <a:pPr marL="342900" indent="-365760">
              <a:spcAft>
                <a:spcPts val="600"/>
              </a:spcAft>
              <a:buFont typeface="+mj-lt"/>
              <a:buAutoNum type="arabicPeriod"/>
            </a:pPr>
            <a:r>
              <a:rPr lang="en-US" sz="2800" dirty="0"/>
              <a:t>Native insects need native plants to </a:t>
            </a:r>
            <a:r>
              <a:rPr lang="en-US" sz="2800" dirty="0" smtClean="0"/>
              <a:t>survive. </a:t>
            </a:r>
          </a:p>
          <a:p>
            <a:pPr marL="342900" indent="-365760">
              <a:spcAft>
                <a:spcPts val="600"/>
              </a:spcAft>
              <a:buFont typeface="+mj-lt"/>
              <a:buAutoNum type="arabicPeriod"/>
            </a:pPr>
            <a:r>
              <a:rPr lang="en-US" sz="2800" dirty="0" smtClean="0"/>
              <a:t>Native </a:t>
            </a:r>
            <a:r>
              <a:rPr lang="en-US" sz="2800" dirty="0"/>
              <a:t>birds and mammals need native insects (as well as native plants) to survive</a:t>
            </a:r>
            <a:r>
              <a:rPr lang="en-US" sz="2800" dirty="0" smtClean="0"/>
              <a:t>. </a:t>
            </a:r>
          </a:p>
          <a:p>
            <a:pPr marL="342900" indent="-365760">
              <a:spcAft>
                <a:spcPts val="600"/>
              </a:spcAft>
              <a:buFont typeface="+mj-lt"/>
              <a:buAutoNum type="arabicPeriod"/>
            </a:pPr>
            <a:r>
              <a:rPr lang="en-US" sz="2800" dirty="0" smtClean="0"/>
              <a:t>No </a:t>
            </a:r>
            <a:r>
              <a:rPr lang="en-US" sz="2800" dirty="0"/>
              <a:t>native insects, no higher forms of life.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453" t="853" r="12685"/>
          <a:stretch/>
        </p:blipFill>
        <p:spPr>
          <a:xfrm>
            <a:off x="212456" y="2198370"/>
            <a:ext cx="4282052" cy="443103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558" r="12168"/>
          <a:stretch/>
        </p:blipFill>
        <p:spPr>
          <a:xfrm>
            <a:off x="4648200" y="2198370"/>
            <a:ext cx="4355024" cy="4457700"/>
          </a:xfrm>
          <a:prstGeom prst="rect">
            <a:avLst/>
          </a:prstGeom>
        </p:spPr>
      </p:pic>
    </p:spTree>
    <p:extLst>
      <p:ext uri="{BB962C8B-B14F-4D97-AF65-F5344CB8AC3E}">
        <p14:creationId xmlns:p14="http://schemas.microsoft.com/office/powerpoint/2010/main" val="2921018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
            <a:ext cx="1828800" cy="1371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273" y="9144"/>
            <a:ext cx="1828800" cy="1371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273" y="1380744"/>
            <a:ext cx="1828800" cy="1371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9144"/>
            <a:ext cx="1828800" cy="13716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4114800"/>
            <a:ext cx="1828800" cy="13716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8800" y="5480304"/>
            <a:ext cx="1828800" cy="13716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9473" y="1380744"/>
            <a:ext cx="1828800" cy="137160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8800" y="1380744"/>
            <a:ext cx="1828800" cy="1380744"/>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57600" y="1389888"/>
            <a:ext cx="1828800" cy="137160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371600"/>
            <a:ext cx="1828800" cy="137160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9473" y="2752344"/>
            <a:ext cx="1828800" cy="1371600"/>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28800" y="2752344"/>
            <a:ext cx="1828800" cy="1371600"/>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28800" y="4114800"/>
            <a:ext cx="1828800" cy="1371600"/>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08273" y="4114800"/>
            <a:ext cx="1828800" cy="1371600"/>
          </a:xfrm>
          <a:prstGeom prst="rect">
            <a:avLst/>
          </a:prstGeom>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4114800"/>
            <a:ext cx="1828800" cy="1371600"/>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79473" y="5474208"/>
            <a:ext cx="1828800" cy="1377696"/>
          </a:xfrm>
          <a:prstGeom prst="rect">
            <a:avLst/>
          </a:prstGeom>
        </p:spPr>
      </p:pic>
      <p:pic>
        <p:nvPicPr>
          <p:cNvPr id="28" name="Picture 2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57600" y="2752344"/>
            <a:ext cx="1828800" cy="1371600"/>
          </a:xfrm>
          <a:prstGeom prst="rect">
            <a:avLst/>
          </a:prstGeom>
        </p:spPr>
      </p:pic>
      <p:pic>
        <p:nvPicPr>
          <p:cNvPr id="30" name="Pictur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479473" y="4114800"/>
            <a:ext cx="1828800" cy="1371600"/>
          </a:xfrm>
          <a:prstGeom prst="rect">
            <a:avLst/>
          </a:prstGeom>
        </p:spPr>
      </p:pic>
      <p:pic>
        <p:nvPicPr>
          <p:cNvPr id="31" name="Picture 3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79473" y="9144"/>
            <a:ext cx="1828800" cy="1371600"/>
          </a:xfrm>
          <a:prstGeom prst="rect">
            <a:avLst/>
          </a:prstGeom>
        </p:spPr>
      </p:pic>
      <p:pic>
        <p:nvPicPr>
          <p:cNvPr id="32" name="Picture 3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57600" y="5480304"/>
            <a:ext cx="1828800" cy="1371600"/>
          </a:xfrm>
          <a:prstGeom prst="rect">
            <a:avLst/>
          </a:prstGeom>
        </p:spPr>
      </p:pic>
      <p:pic>
        <p:nvPicPr>
          <p:cNvPr id="35" name="Picture 3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08273" y="2752344"/>
            <a:ext cx="1828800" cy="1371600"/>
          </a:xfrm>
          <a:prstGeom prst="rect">
            <a:avLst/>
          </a:prstGeom>
        </p:spPr>
      </p:pic>
      <p:pic>
        <p:nvPicPr>
          <p:cNvPr id="36" name="Picture 35"/>
          <p:cNvPicPr>
            <a:picLocks noChangeAspect="1"/>
          </p:cNvPicPr>
          <p:nvPr/>
        </p:nvPicPr>
        <p:blipFill rotWithShape="1">
          <a:blip r:embed="rId24">
            <a:extLst>
              <a:ext uri="{28A0092B-C50C-407E-A947-70E740481C1C}">
                <a14:useLocalDpi xmlns:a14="http://schemas.microsoft.com/office/drawing/2010/main" val="0"/>
              </a:ext>
            </a:extLst>
          </a:blip>
          <a:srcRect t="-12825" b="12825"/>
          <a:stretch/>
        </p:blipFill>
        <p:spPr>
          <a:xfrm>
            <a:off x="0" y="5278523"/>
            <a:ext cx="1828800" cy="1573381"/>
          </a:xfrm>
          <a:prstGeom prst="rect">
            <a:avLst/>
          </a:prstGeom>
        </p:spPr>
      </p:pic>
      <p:pic>
        <p:nvPicPr>
          <p:cNvPr id="38" name="Picture 3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2743200"/>
            <a:ext cx="1828800" cy="1371600"/>
          </a:xfrm>
          <a:prstGeom prst="rect">
            <a:avLst/>
          </a:prstGeom>
        </p:spPr>
      </p:pic>
      <p:pic>
        <p:nvPicPr>
          <p:cNvPr id="40" name="Picture 3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308273" y="5480304"/>
            <a:ext cx="1828800" cy="1371600"/>
          </a:xfrm>
          <a:prstGeom prst="rect">
            <a:avLst/>
          </a:prstGeom>
        </p:spPr>
      </p:pic>
      <p:pic>
        <p:nvPicPr>
          <p:cNvPr id="42" name="Picture 4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828800" y="9144"/>
            <a:ext cx="1828800" cy="1371600"/>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9473" y="1379002"/>
            <a:ext cx="1828800" cy="1371600"/>
          </a:xfrm>
          <a:prstGeom prst="rect">
            <a:avLst/>
          </a:prstGeom>
        </p:spPr>
      </p:pic>
      <p:pic>
        <p:nvPicPr>
          <p:cNvPr id="48" name="Picture 4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2732314"/>
            <a:ext cx="1828800" cy="1371600"/>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0303" y="4114800"/>
            <a:ext cx="1828800" cy="1371600"/>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1503" y="5480304"/>
            <a:ext cx="1828800" cy="1371600"/>
          </a:xfrm>
          <a:prstGeom prst="rect">
            <a:avLst/>
          </a:prstGeom>
        </p:spPr>
      </p:pic>
      <p:pic>
        <p:nvPicPr>
          <p:cNvPr id="39" name="Picture 3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22176" y="2752344"/>
            <a:ext cx="1828800" cy="1371600"/>
          </a:xfrm>
          <a:prstGeom prst="rect">
            <a:avLst/>
          </a:prstGeom>
        </p:spPr>
      </p:pic>
      <p:pic>
        <p:nvPicPr>
          <p:cNvPr id="41" name="Picture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71503" y="2752344"/>
            <a:ext cx="1828800" cy="1371600"/>
          </a:xfrm>
          <a:prstGeom prst="rect">
            <a:avLst/>
          </a:prstGeom>
        </p:spPr>
      </p:pic>
      <p:pic>
        <p:nvPicPr>
          <p:cNvPr id="43" name="Picture 4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71503" y="4114800"/>
            <a:ext cx="1828800" cy="1371600"/>
          </a:xfrm>
          <a:prstGeom prst="rect">
            <a:avLst/>
          </a:prstGeom>
        </p:spPr>
      </p:pic>
      <p:pic>
        <p:nvPicPr>
          <p:cNvPr id="44" name="Pictur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50976" y="4114800"/>
            <a:ext cx="1828800" cy="1371600"/>
          </a:xfrm>
          <a:prstGeom prst="rect">
            <a:avLst/>
          </a:prstGeom>
        </p:spPr>
      </p:pic>
      <p:pic>
        <p:nvPicPr>
          <p:cNvPr id="45" name="Picture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703" y="4114800"/>
            <a:ext cx="1828800" cy="1371600"/>
          </a:xfrm>
          <a:prstGeom prst="rect">
            <a:avLst/>
          </a:prstGeom>
        </p:spPr>
      </p:pic>
      <p:pic>
        <p:nvPicPr>
          <p:cNvPr id="46" name="Picture 4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00303" y="2752344"/>
            <a:ext cx="1828800" cy="1371600"/>
          </a:xfrm>
          <a:prstGeom prst="rect">
            <a:avLst/>
          </a:prstGeom>
        </p:spPr>
      </p:pic>
      <p:pic>
        <p:nvPicPr>
          <p:cNvPr id="47" name="Picture 4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22176" y="4114800"/>
            <a:ext cx="1828800" cy="1371600"/>
          </a:xfrm>
          <a:prstGeom prst="rect">
            <a:avLst/>
          </a:prstGeom>
        </p:spPr>
      </p:pic>
      <p:pic>
        <p:nvPicPr>
          <p:cNvPr id="49" name="Picture 4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00303" y="5480304"/>
            <a:ext cx="1828800" cy="1371600"/>
          </a:xfrm>
          <a:prstGeom prst="rect">
            <a:avLst/>
          </a:prstGeom>
        </p:spPr>
      </p:pic>
      <p:pic>
        <p:nvPicPr>
          <p:cNvPr id="50" name="Picture 4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50976" y="2752344"/>
            <a:ext cx="1828800" cy="1371600"/>
          </a:xfrm>
          <a:prstGeom prst="rect">
            <a:avLst/>
          </a:prstGeom>
        </p:spPr>
      </p:pic>
      <p:pic>
        <p:nvPicPr>
          <p:cNvPr id="51" name="Picture 50"/>
          <p:cNvPicPr>
            <a:picLocks noChangeAspect="1"/>
          </p:cNvPicPr>
          <p:nvPr/>
        </p:nvPicPr>
        <p:blipFill rotWithShape="1">
          <a:blip r:embed="rId24">
            <a:extLst>
              <a:ext uri="{28A0092B-C50C-407E-A947-70E740481C1C}">
                <a14:useLocalDpi xmlns:a14="http://schemas.microsoft.com/office/drawing/2010/main" val="0"/>
              </a:ext>
            </a:extLst>
          </a:blip>
          <a:srcRect t="-12825" b="12825"/>
          <a:stretch/>
        </p:blipFill>
        <p:spPr>
          <a:xfrm>
            <a:off x="42703" y="5278523"/>
            <a:ext cx="1828800" cy="1573381"/>
          </a:xfrm>
          <a:prstGeom prst="rect">
            <a:avLst/>
          </a:prstGeom>
        </p:spPr>
      </p:pic>
      <p:pic>
        <p:nvPicPr>
          <p:cNvPr id="52" name="Picture 5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03" y="2732314"/>
            <a:ext cx="1828800" cy="1371600"/>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29103" y="5454898"/>
            <a:ext cx="1828800" cy="1377696"/>
          </a:xfrm>
          <a:prstGeom prst="rect">
            <a:avLst/>
          </a:prstGeom>
        </p:spPr>
      </p:pic>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9933" y="4095490"/>
            <a:ext cx="1828800" cy="1371600"/>
          </a:xfrm>
          <a:prstGeom prst="rect">
            <a:avLst/>
          </a:prstGeom>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133" y="5460994"/>
            <a:ext cx="1828800" cy="1371600"/>
          </a:xfrm>
          <a:prstGeom prst="rect">
            <a:avLst/>
          </a:prstGeom>
        </p:spPr>
      </p:pic>
      <p:pic>
        <p:nvPicPr>
          <p:cNvPr id="56" name="Picture 5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1806" y="2733034"/>
            <a:ext cx="1828800" cy="1371600"/>
          </a:xfrm>
          <a:prstGeom prst="rect">
            <a:avLst/>
          </a:prstGeom>
        </p:spPr>
      </p:pic>
      <p:pic>
        <p:nvPicPr>
          <p:cNvPr id="57" name="Picture 5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21133" y="2733034"/>
            <a:ext cx="1828800" cy="1371600"/>
          </a:xfrm>
          <a:prstGeom prst="rect">
            <a:avLst/>
          </a:prstGeom>
        </p:spPr>
      </p:pic>
      <p:pic>
        <p:nvPicPr>
          <p:cNvPr id="58" name="Picture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1133" y="4095490"/>
            <a:ext cx="1828800" cy="1371600"/>
          </a:xfrm>
          <a:prstGeom prst="rect">
            <a:avLst/>
          </a:prstGeom>
        </p:spPr>
      </p:pic>
      <p:pic>
        <p:nvPicPr>
          <p:cNvPr id="59" name="Picture 5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00606" y="4095490"/>
            <a:ext cx="1828800" cy="1371600"/>
          </a:xfrm>
          <a:prstGeom prst="rect">
            <a:avLst/>
          </a:prstGeom>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333" y="4095490"/>
            <a:ext cx="1828800" cy="1371600"/>
          </a:xfrm>
          <a:prstGeom prst="rect">
            <a:avLst/>
          </a:prstGeom>
        </p:spPr>
      </p:pic>
      <p:pic>
        <p:nvPicPr>
          <p:cNvPr id="61" name="Picture 6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49933" y="2733034"/>
            <a:ext cx="1828800" cy="1371600"/>
          </a:xfrm>
          <a:prstGeom prst="rect">
            <a:avLst/>
          </a:prstGeom>
        </p:spPr>
      </p:pic>
      <p:pic>
        <p:nvPicPr>
          <p:cNvPr id="62" name="Picture 6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71806" y="4095490"/>
            <a:ext cx="1828800" cy="1371600"/>
          </a:xfrm>
          <a:prstGeom prst="rect">
            <a:avLst/>
          </a:prstGeom>
        </p:spPr>
      </p:pic>
      <p:pic>
        <p:nvPicPr>
          <p:cNvPr id="63" name="Picture 6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49933" y="5460994"/>
            <a:ext cx="1828800" cy="1371600"/>
          </a:xfrm>
          <a:prstGeom prst="rect">
            <a:avLst/>
          </a:prstGeom>
        </p:spPr>
      </p:pic>
      <p:pic>
        <p:nvPicPr>
          <p:cNvPr id="64" name="Picture 6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00606" y="2733034"/>
            <a:ext cx="1828800" cy="1371600"/>
          </a:xfrm>
          <a:prstGeom prst="rect">
            <a:avLst/>
          </a:prstGeom>
        </p:spPr>
      </p:pic>
      <p:pic>
        <p:nvPicPr>
          <p:cNvPr id="65" name="Picture 64"/>
          <p:cNvPicPr>
            <a:picLocks noChangeAspect="1"/>
          </p:cNvPicPr>
          <p:nvPr/>
        </p:nvPicPr>
        <p:blipFill rotWithShape="1">
          <a:blip r:embed="rId24">
            <a:extLst>
              <a:ext uri="{28A0092B-C50C-407E-A947-70E740481C1C}">
                <a14:useLocalDpi xmlns:a14="http://schemas.microsoft.com/office/drawing/2010/main" val="0"/>
              </a:ext>
            </a:extLst>
          </a:blip>
          <a:srcRect t="-12825" b="12825"/>
          <a:stretch/>
        </p:blipFill>
        <p:spPr>
          <a:xfrm>
            <a:off x="92333" y="5259213"/>
            <a:ext cx="1828800" cy="1573381"/>
          </a:xfrm>
          <a:prstGeom prst="rect">
            <a:avLst/>
          </a:prstGeom>
        </p:spPr>
      </p:pic>
      <p:pic>
        <p:nvPicPr>
          <p:cNvPr id="66" name="Picture 6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333" y="2713004"/>
            <a:ext cx="1828800" cy="1371600"/>
          </a:xfrm>
          <a:prstGeom prst="rect">
            <a:avLst/>
          </a:prstGeom>
        </p:spPr>
      </p:pic>
      <p:sp>
        <p:nvSpPr>
          <p:cNvPr id="4" name="TextBox 3"/>
          <p:cNvSpPr txBox="1"/>
          <p:nvPr/>
        </p:nvSpPr>
        <p:spPr>
          <a:xfrm>
            <a:off x="-16403" y="2438400"/>
            <a:ext cx="9176806" cy="546625"/>
          </a:xfrm>
          <a:prstGeom prst="rect">
            <a:avLst/>
          </a:prstGeom>
          <a:solidFill>
            <a:schemeClr val="bg1"/>
          </a:solidFill>
        </p:spPr>
        <p:txBody>
          <a:bodyPr wrap="square" rtlCol="0">
            <a:spAutoFit/>
          </a:bodyPr>
          <a:lstStyle/>
          <a:p>
            <a:pPr algn="ctr">
              <a:lnSpc>
                <a:spcPct val="80000"/>
              </a:lnSpc>
            </a:pPr>
            <a:r>
              <a:rPr lang="en-US" sz="3500" b="1" dirty="0" smtClean="0">
                <a:effectLst>
                  <a:outerShdw blurRad="38100" dist="38100" dir="2700000" algn="tl">
                    <a:srgbClr val="000000">
                      <a:alpha val="43137"/>
                    </a:srgbClr>
                  </a:outerShdw>
                </a:effectLst>
              </a:rPr>
              <a:t>Bugs make the world go round</a:t>
            </a:r>
            <a:endParaRPr lang="en-US" sz="35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973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250"/>
                                  </p:stCondLst>
                                  <p:childTnLst>
                                    <p:set>
                                      <p:cBhvr>
                                        <p:cTn id="9" dur="1" fill="hold">
                                          <p:stCondLst>
                                            <p:cond delay="0"/>
                                          </p:stCondLst>
                                        </p:cTn>
                                        <p:tgtEl>
                                          <p:spTgt spid="38"/>
                                        </p:tgtEl>
                                        <p:attrNameLst>
                                          <p:attrName>style.visibility</p:attrName>
                                        </p:attrNameLst>
                                      </p:cBhvr>
                                      <p:to>
                                        <p:strVal val="visible"/>
                                      </p:to>
                                    </p:set>
                                  </p:childTnLst>
                                </p:cTn>
                              </p:par>
                            </p:childTnLst>
                          </p:cTn>
                        </p:par>
                        <p:par>
                          <p:cTn id="10" fill="hold">
                            <p:stCondLst>
                              <p:cond delay="350"/>
                            </p:stCondLst>
                            <p:childTnLst>
                              <p:par>
                                <p:cTn id="11" presetID="1" presetClass="entr" presetSubtype="0" fill="hold" nodeType="afterEffect">
                                  <p:stCondLst>
                                    <p:cond delay="1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450"/>
                            </p:stCondLst>
                            <p:childTnLst>
                              <p:par>
                                <p:cTn id="14" presetID="1" presetClass="entr" presetSubtype="0" fill="hold" nodeType="afterEffect">
                                  <p:stCondLst>
                                    <p:cond delay="1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550"/>
                            </p:stCondLst>
                            <p:childTnLst>
                              <p:par>
                                <p:cTn id="17" presetID="1" presetClass="entr" presetSubtype="0" fill="hold" nodeType="afterEffect">
                                  <p:stCondLst>
                                    <p:cond delay="1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650"/>
                            </p:stCondLst>
                            <p:childTnLst>
                              <p:par>
                                <p:cTn id="20" presetID="1" presetClass="entr" presetSubtype="0" fill="hold" nodeType="afterEffect">
                                  <p:stCondLst>
                                    <p:cond delay="1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nodeType="afterEffect">
                                  <p:stCondLst>
                                    <p:cond delay="10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850"/>
                            </p:stCondLst>
                            <p:childTnLst>
                              <p:par>
                                <p:cTn id="26" presetID="1" presetClass="entr" presetSubtype="0" fill="hold" nodeType="afterEffect">
                                  <p:stCondLst>
                                    <p:cond delay="1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950"/>
                            </p:stCondLst>
                            <p:childTnLst>
                              <p:par>
                                <p:cTn id="29" presetID="1" presetClass="entr" presetSubtype="0" fill="hold" nodeType="afterEffect">
                                  <p:stCondLst>
                                    <p:cond delay="25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1200"/>
                            </p:stCondLst>
                            <p:childTnLst>
                              <p:par>
                                <p:cTn id="32" presetID="1" presetClass="entr" presetSubtype="0" fill="hold" nodeType="afterEffect">
                                  <p:stCondLst>
                                    <p:cond delay="1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300"/>
                            </p:stCondLst>
                            <p:childTnLst>
                              <p:par>
                                <p:cTn id="35" presetID="1" presetClass="entr" presetSubtype="0" fill="hold" nodeType="afterEffect">
                                  <p:stCondLst>
                                    <p:cond delay="100"/>
                                  </p:stCondLst>
                                  <p:childTnLst>
                                    <p:set>
                                      <p:cBhvr>
                                        <p:cTn id="36" dur="1" fill="hold">
                                          <p:stCondLst>
                                            <p:cond delay="0"/>
                                          </p:stCondLst>
                                        </p:cTn>
                                        <p:tgtEl>
                                          <p:spTgt spid="28"/>
                                        </p:tgtEl>
                                        <p:attrNameLst>
                                          <p:attrName>style.visibility</p:attrName>
                                        </p:attrNameLst>
                                      </p:cBhvr>
                                      <p:to>
                                        <p:strVal val="visible"/>
                                      </p:to>
                                    </p:set>
                                  </p:childTnLst>
                                </p:cTn>
                              </p:par>
                            </p:childTnLst>
                          </p:cTn>
                        </p:par>
                        <p:par>
                          <p:cTn id="37" fill="hold">
                            <p:stCondLst>
                              <p:cond delay="1400"/>
                            </p:stCondLst>
                            <p:childTnLst>
                              <p:par>
                                <p:cTn id="38" presetID="1" presetClass="entr" presetSubtype="0" fill="hold" nodeType="afterEffect">
                                  <p:stCondLst>
                                    <p:cond delay="1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1500"/>
                            </p:stCondLst>
                            <p:childTnLst>
                              <p:par>
                                <p:cTn id="41" presetID="1" presetClass="entr" presetSubtype="0" fill="hold" nodeType="afterEffect">
                                  <p:stCondLst>
                                    <p:cond delay="100"/>
                                  </p:stCondLst>
                                  <p:childTnLst>
                                    <p:set>
                                      <p:cBhvr>
                                        <p:cTn id="42" dur="1" fill="hold">
                                          <p:stCondLst>
                                            <p:cond delay="0"/>
                                          </p:stCondLst>
                                        </p:cTn>
                                        <p:tgtEl>
                                          <p:spTgt spid="32"/>
                                        </p:tgtEl>
                                        <p:attrNameLst>
                                          <p:attrName>style.visibility</p:attrName>
                                        </p:attrNameLst>
                                      </p:cBhvr>
                                      <p:to>
                                        <p:strVal val="visible"/>
                                      </p:to>
                                    </p:set>
                                  </p:childTnLst>
                                </p:cTn>
                              </p:par>
                            </p:childTnLst>
                          </p:cTn>
                        </p:par>
                        <p:par>
                          <p:cTn id="43" fill="hold">
                            <p:stCondLst>
                              <p:cond delay="1600"/>
                            </p:stCondLst>
                            <p:childTnLst>
                              <p:par>
                                <p:cTn id="44" presetID="1" presetClass="entr" presetSubtype="0" fill="hold" nodeType="afterEffect">
                                  <p:stCondLst>
                                    <p:cond delay="100"/>
                                  </p:stCondLst>
                                  <p:childTnLst>
                                    <p:set>
                                      <p:cBhvr>
                                        <p:cTn id="45" dur="1" fill="hold">
                                          <p:stCondLst>
                                            <p:cond delay="0"/>
                                          </p:stCondLst>
                                        </p:cTn>
                                        <p:tgtEl>
                                          <p:spTgt spid="10"/>
                                        </p:tgtEl>
                                        <p:attrNameLst>
                                          <p:attrName>style.visibility</p:attrName>
                                        </p:attrNameLst>
                                      </p:cBhvr>
                                      <p:to>
                                        <p:strVal val="visible"/>
                                      </p:to>
                                    </p:set>
                                  </p:childTnLst>
                                </p:cTn>
                              </p:par>
                            </p:childTnLst>
                          </p:cTn>
                        </p:par>
                        <p:par>
                          <p:cTn id="46" fill="hold">
                            <p:stCondLst>
                              <p:cond delay="1700"/>
                            </p:stCondLst>
                            <p:childTnLst>
                              <p:par>
                                <p:cTn id="47" presetID="1" presetClass="entr" presetSubtype="0" fill="hold" nodeType="afterEffect">
                                  <p:stCondLst>
                                    <p:cond delay="100"/>
                                  </p:stCondLst>
                                  <p:childTnLst>
                                    <p:set>
                                      <p:cBhvr>
                                        <p:cTn id="48" dur="1" fill="hold">
                                          <p:stCondLst>
                                            <p:cond delay="0"/>
                                          </p:stCondLst>
                                        </p:cTn>
                                        <p:tgtEl>
                                          <p:spTgt spid="36"/>
                                        </p:tgtEl>
                                        <p:attrNameLst>
                                          <p:attrName>style.visibility</p:attrName>
                                        </p:attrNameLst>
                                      </p:cBhvr>
                                      <p:to>
                                        <p:strVal val="visible"/>
                                      </p:to>
                                    </p:set>
                                  </p:childTnLst>
                                </p:cTn>
                              </p:par>
                            </p:childTnLst>
                          </p:cTn>
                        </p:par>
                        <p:par>
                          <p:cTn id="49" fill="hold">
                            <p:stCondLst>
                              <p:cond delay="1800"/>
                            </p:stCondLst>
                            <p:childTnLst>
                              <p:par>
                                <p:cTn id="50" presetID="1" presetClass="entr" presetSubtype="0" fill="hold" nodeType="afterEffect">
                                  <p:stCondLst>
                                    <p:cond delay="100"/>
                                  </p:stCondLst>
                                  <p:childTnLst>
                                    <p:set>
                                      <p:cBhvr>
                                        <p:cTn id="51" dur="1" fill="hold">
                                          <p:stCondLst>
                                            <p:cond delay="0"/>
                                          </p:stCondLst>
                                        </p:cTn>
                                        <p:tgtEl>
                                          <p:spTgt spid="48"/>
                                        </p:tgtEl>
                                        <p:attrNameLst>
                                          <p:attrName>style.visibility</p:attrName>
                                        </p:attrNameLst>
                                      </p:cBhvr>
                                      <p:to>
                                        <p:strVal val="visible"/>
                                      </p:to>
                                    </p:set>
                                  </p:childTnLst>
                                </p:cTn>
                              </p:par>
                            </p:childTnLst>
                          </p:cTn>
                        </p:par>
                        <p:par>
                          <p:cTn id="52" fill="hold">
                            <p:stCondLst>
                              <p:cond delay="1900"/>
                            </p:stCondLst>
                            <p:childTnLst>
                              <p:par>
                                <p:cTn id="53" presetID="1" presetClass="entr" presetSubtype="0" fill="hold" nodeType="afterEffect">
                                  <p:stCondLst>
                                    <p:cond delay="100"/>
                                  </p:stCondLst>
                                  <p:childTnLst>
                                    <p:set>
                                      <p:cBhvr>
                                        <p:cTn id="54" dur="1" fill="hold">
                                          <p:stCondLst>
                                            <p:cond delay="0"/>
                                          </p:stCondLst>
                                        </p:cTn>
                                        <p:tgtEl>
                                          <p:spTgt spid="47"/>
                                        </p:tgtEl>
                                        <p:attrNameLst>
                                          <p:attrName>style.visibility</p:attrName>
                                        </p:attrNameLst>
                                      </p:cBhvr>
                                      <p:to>
                                        <p:strVal val="visible"/>
                                      </p:to>
                                    </p:set>
                                  </p:childTnLst>
                                </p:cTn>
                              </p:par>
                            </p:childTnLst>
                          </p:cTn>
                        </p:par>
                        <p:par>
                          <p:cTn id="55" fill="hold">
                            <p:stCondLst>
                              <p:cond delay="2000"/>
                            </p:stCondLst>
                            <p:childTnLst>
                              <p:par>
                                <p:cTn id="56" presetID="1" presetClass="entr" presetSubtype="0" fill="hold" nodeType="afterEffect">
                                  <p:stCondLst>
                                    <p:cond delay="100"/>
                                  </p:stCondLst>
                                  <p:childTnLst>
                                    <p:set>
                                      <p:cBhvr>
                                        <p:cTn id="57" dur="1" fill="hold">
                                          <p:stCondLst>
                                            <p:cond delay="0"/>
                                          </p:stCondLst>
                                        </p:cTn>
                                        <p:tgtEl>
                                          <p:spTgt spid="44"/>
                                        </p:tgtEl>
                                        <p:attrNameLst>
                                          <p:attrName>style.visibility</p:attrName>
                                        </p:attrNameLst>
                                      </p:cBhvr>
                                      <p:to>
                                        <p:strVal val="visible"/>
                                      </p:to>
                                    </p:set>
                                  </p:childTnLst>
                                </p:cTn>
                              </p:par>
                            </p:childTnLst>
                          </p:cTn>
                        </p:par>
                        <p:par>
                          <p:cTn id="58" fill="hold">
                            <p:stCondLst>
                              <p:cond delay="2100"/>
                            </p:stCondLst>
                            <p:childTnLst>
                              <p:par>
                                <p:cTn id="59" presetID="1" presetClass="entr" presetSubtype="0" fill="hold" nodeType="afterEffect">
                                  <p:stCondLst>
                                    <p:cond delay="100"/>
                                  </p:stCondLst>
                                  <p:childTnLst>
                                    <p:set>
                                      <p:cBhvr>
                                        <p:cTn id="60" dur="1" fill="hold">
                                          <p:stCondLst>
                                            <p:cond delay="0"/>
                                          </p:stCondLst>
                                        </p:cTn>
                                        <p:tgtEl>
                                          <p:spTgt spid="43"/>
                                        </p:tgtEl>
                                        <p:attrNameLst>
                                          <p:attrName>style.visibility</p:attrName>
                                        </p:attrNameLst>
                                      </p:cBhvr>
                                      <p:to>
                                        <p:strVal val="visible"/>
                                      </p:to>
                                    </p:set>
                                  </p:childTnLst>
                                </p:cTn>
                              </p:par>
                            </p:childTnLst>
                          </p:cTn>
                        </p:par>
                        <p:par>
                          <p:cTn id="61" fill="hold">
                            <p:stCondLst>
                              <p:cond delay="2200"/>
                            </p:stCondLst>
                            <p:childTnLst>
                              <p:par>
                                <p:cTn id="62" presetID="1" presetClass="entr" presetSubtype="0" fill="hold" nodeType="afterEffect">
                                  <p:stCondLst>
                                    <p:cond delay="10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2300"/>
                            </p:stCondLst>
                            <p:childTnLst>
                              <p:par>
                                <p:cTn id="65" presetID="1" presetClass="entr" presetSubtype="0" fill="hold" nodeType="afterEffect">
                                  <p:stCondLst>
                                    <p:cond delay="100"/>
                                  </p:stCondLst>
                                  <p:childTnLst>
                                    <p:set>
                                      <p:cBhvr>
                                        <p:cTn id="66" dur="1" fill="hold">
                                          <p:stCondLst>
                                            <p:cond delay="0"/>
                                          </p:stCondLst>
                                        </p:cTn>
                                        <p:tgtEl>
                                          <p:spTgt spid="50"/>
                                        </p:tgtEl>
                                        <p:attrNameLst>
                                          <p:attrName>style.visibility</p:attrName>
                                        </p:attrNameLst>
                                      </p:cBhvr>
                                      <p:to>
                                        <p:strVal val="visible"/>
                                      </p:to>
                                    </p:set>
                                  </p:childTnLst>
                                </p:cTn>
                              </p:par>
                            </p:childTnLst>
                          </p:cTn>
                        </p:par>
                        <p:par>
                          <p:cTn id="67" fill="hold">
                            <p:stCondLst>
                              <p:cond delay="2400"/>
                            </p:stCondLst>
                            <p:childTnLst>
                              <p:par>
                                <p:cTn id="68" presetID="1" presetClass="entr" presetSubtype="0" fill="hold" nodeType="afterEffect">
                                  <p:stCondLst>
                                    <p:cond delay="100"/>
                                  </p:stCondLst>
                                  <p:childTnLst>
                                    <p:set>
                                      <p:cBhvr>
                                        <p:cTn id="69" dur="1" fill="hold">
                                          <p:stCondLst>
                                            <p:cond delay="0"/>
                                          </p:stCondLst>
                                        </p:cTn>
                                        <p:tgtEl>
                                          <p:spTgt spid="45"/>
                                        </p:tgtEl>
                                        <p:attrNameLst>
                                          <p:attrName>style.visibility</p:attrName>
                                        </p:attrNameLst>
                                      </p:cBhvr>
                                      <p:to>
                                        <p:strVal val="visible"/>
                                      </p:to>
                                    </p:set>
                                  </p:childTnLst>
                                </p:cTn>
                              </p:par>
                            </p:childTnLst>
                          </p:cTn>
                        </p:par>
                        <p:par>
                          <p:cTn id="70" fill="hold">
                            <p:stCondLst>
                              <p:cond delay="2500"/>
                            </p:stCondLst>
                            <p:childTnLst>
                              <p:par>
                                <p:cTn id="71" presetID="1" presetClass="entr" presetSubtype="0" fill="hold" nodeType="afterEffect">
                                  <p:stCondLst>
                                    <p:cond delay="100"/>
                                  </p:stCondLst>
                                  <p:childTnLst>
                                    <p:set>
                                      <p:cBhvr>
                                        <p:cTn id="72" dur="1" fill="hold">
                                          <p:stCondLst>
                                            <p:cond delay="0"/>
                                          </p:stCondLst>
                                        </p:cTn>
                                        <p:tgtEl>
                                          <p:spTgt spid="37"/>
                                        </p:tgtEl>
                                        <p:attrNameLst>
                                          <p:attrName>style.visibility</p:attrName>
                                        </p:attrNameLst>
                                      </p:cBhvr>
                                      <p:to>
                                        <p:strVal val="visible"/>
                                      </p:to>
                                    </p:set>
                                  </p:childTnLst>
                                </p:cTn>
                              </p:par>
                            </p:childTnLst>
                          </p:cTn>
                        </p:par>
                        <p:par>
                          <p:cTn id="73" fill="hold">
                            <p:stCondLst>
                              <p:cond delay="2600"/>
                            </p:stCondLst>
                            <p:childTnLst>
                              <p:par>
                                <p:cTn id="74" presetID="1" presetClass="entr" presetSubtype="0" fill="hold" nodeType="afterEffect">
                                  <p:stCondLst>
                                    <p:cond delay="100"/>
                                  </p:stCondLst>
                                  <p:childTnLst>
                                    <p:set>
                                      <p:cBhvr>
                                        <p:cTn id="75" dur="1" fill="hold">
                                          <p:stCondLst>
                                            <p:cond delay="0"/>
                                          </p:stCondLst>
                                        </p:cTn>
                                        <p:tgtEl>
                                          <p:spTgt spid="46"/>
                                        </p:tgtEl>
                                        <p:attrNameLst>
                                          <p:attrName>style.visibility</p:attrName>
                                        </p:attrNameLst>
                                      </p:cBhvr>
                                      <p:to>
                                        <p:strVal val="visible"/>
                                      </p:to>
                                    </p:set>
                                  </p:childTnLst>
                                </p:cTn>
                              </p:par>
                            </p:childTnLst>
                          </p:cTn>
                        </p:par>
                        <p:par>
                          <p:cTn id="76" fill="hold">
                            <p:stCondLst>
                              <p:cond delay="2700"/>
                            </p:stCondLst>
                            <p:childTnLst>
                              <p:par>
                                <p:cTn id="77" presetID="1" presetClass="entr" presetSubtype="0" fill="hold" nodeType="afterEffect">
                                  <p:stCondLst>
                                    <p:cond delay="100"/>
                                  </p:stCondLst>
                                  <p:childTnLst>
                                    <p:set>
                                      <p:cBhvr>
                                        <p:cTn id="78" dur="1" fill="hold">
                                          <p:stCondLst>
                                            <p:cond delay="0"/>
                                          </p:stCondLst>
                                        </p:cTn>
                                        <p:tgtEl>
                                          <p:spTgt spid="39"/>
                                        </p:tgtEl>
                                        <p:attrNameLst>
                                          <p:attrName>style.visibility</p:attrName>
                                        </p:attrNameLst>
                                      </p:cBhvr>
                                      <p:to>
                                        <p:strVal val="visible"/>
                                      </p:to>
                                    </p:set>
                                  </p:childTnLst>
                                </p:cTn>
                              </p:par>
                            </p:childTnLst>
                          </p:cTn>
                        </p:par>
                        <p:par>
                          <p:cTn id="79" fill="hold">
                            <p:stCondLst>
                              <p:cond delay="2800"/>
                            </p:stCondLst>
                            <p:childTnLst>
                              <p:par>
                                <p:cTn id="80" presetID="1" presetClass="entr" presetSubtype="0" fill="hold" nodeType="afterEffect">
                                  <p:stCondLst>
                                    <p:cond delay="100"/>
                                  </p:stCondLst>
                                  <p:childTnLst>
                                    <p:set>
                                      <p:cBhvr>
                                        <p:cTn id="81" dur="1" fill="hold">
                                          <p:stCondLst>
                                            <p:cond delay="0"/>
                                          </p:stCondLst>
                                        </p:cTn>
                                        <p:tgtEl>
                                          <p:spTgt spid="49"/>
                                        </p:tgtEl>
                                        <p:attrNameLst>
                                          <p:attrName>style.visibility</p:attrName>
                                        </p:attrNameLst>
                                      </p:cBhvr>
                                      <p:to>
                                        <p:strVal val="visible"/>
                                      </p:to>
                                    </p:set>
                                  </p:childTnLst>
                                </p:cTn>
                              </p:par>
                            </p:childTnLst>
                          </p:cTn>
                        </p:par>
                        <p:par>
                          <p:cTn id="82" fill="hold">
                            <p:stCondLst>
                              <p:cond delay="2900"/>
                            </p:stCondLst>
                            <p:childTnLst>
                              <p:par>
                                <p:cTn id="83" presetID="1" presetClass="entr" presetSubtype="0" fill="hold" nodeType="afterEffect">
                                  <p:stCondLst>
                                    <p:cond delay="100"/>
                                  </p:stCondLst>
                                  <p:childTnLst>
                                    <p:set>
                                      <p:cBhvr>
                                        <p:cTn id="84" dur="1" fill="hold">
                                          <p:stCondLst>
                                            <p:cond delay="0"/>
                                          </p:stCondLst>
                                        </p:cTn>
                                        <p:tgtEl>
                                          <p:spTgt spid="34"/>
                                        </p:tgtEl>
                                        <p:attrNameLst>
                                          <p:attrName>style.visibility</p:attrName>
                                        </p:attrNameLst>
                                      </p:cBhvr>
                                      <p:to>
                                        <p:strVal val="visible"/>
                                      </p:to>
                                    </p:set>
                                  </p:childTnLst>
                                </p:cTn>
                              </p:par>
                            </p:childTnLst>
                          </p:cTn>
                        </p:par>
                        <p:par>
                          <p:cTn id="85" fill="hold">
                            <p:stCondLst>
                              <p:cond delay="3000"/>
                            </p:stCondLst>
                            <p:childTnLst>
                              <p:par>
                                <p:cTn id="86" presetID="1" presetClass="entr" presetSubtype="0" fill="hold" nodeType="afterEffect">
                                  <p:stCondLst>
                                    <p:cond delay="100"/>
                                  </p:stCondLst>
                                  <p:childTnLst>
                                    <p:set>
                                      <p:cBhvr>
                                        <p:cTn id="87" dur="1" fill="hold">
                                          <p:stCondLst>
                                            <p:cond delay="0"/>
                                          </p:stCondLst>
                                        </p:cTn>
                                        <p:tgtEl>
                                          <p:spTgt spid="51"/>
                                        </p:tgtEl>
                                        <p:attrNameLst>
                                          <p:attrName>style.visibility</p:attrName>
                                        </p:attrNameLst>
                                      </p:cBhvr>
                                      <p:to>
                                        <p:strVal val="visible"/>
                                      </p:to>
                                    </p:set>
                                  </p:childTnLst>
                                </p:cTn>
                              </p:par>
                            </p:childTnLst>
                          </p:cTn>
                        </p:par>
                        <p:par>
                          <p:cTn id="88" fill="hold">
                            <p:stCondLst>
                              <p:cond delay="3100"/>
                            </p:stCondLst>
                            <p:childTnLst>
                              <p:par>
                                <p:cTn id="89" presetID="1" presetClass="entr" presetSubtype="0" fill="hold" nodeType="afterEffect">
                                  <p:stCondLst>
                                    <p:cond delay="10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880" r="6090"/>
          <a:stretch/>
        </p:blipFill>
        <p:spPr>
          <a:xfrm>
            <a:off x="4691269" y="821725"/>
            <a:ext cx="3919331" cy="2859157"/>
          </a:xfrm>
          <a:prstGeom prst="rect">
            <a:avLst/>
          </a:prstGeom>
        </p:spPr>
      </p:pic>
      <p:grpSp>
        <p:nvGrpSpPr>
          <p:cNvPr id="9" name="Group 8"/>
          <p:cNvGrpSpPr/>
          <p:nvPr/>
        </p:nvGrpSpPr>
        <p:grpSpPr>
          <a:xfrm>
            <a:off x="274983" y="818321"/>
            <a:ext cx="3919330" cy="3200400"/>
            <a:chOff x="304800" y="1156158"/>
            <a:chExt cx="3919330" cy="320040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8261" t="8406" r="8134"/>
            <a:stretch/>
          </p:blipFill>
          <p:spPr>
            <a:xfrm>
              <a:off x="304800" y="1156158"/>
              <a:ext cx="3919330" cy="2862563"/>
            </a:xfrm>
            <a:prstGeom prst="rect">
              <a:avLst/>
            </a:prstGeom>
          </p:spPr>
        </p:pic>
        <p:sp>
          <p:nvSpPr>
            <p:cNvPr id="3" name="Title 1"/>
            <p:cNvSpPr txBox="1">
              <a:spLocks/>
            </p:cNvSpPr>
            <p:nvPr/>
          </p:nvSpPr>
          <p:spPr>
            <a:xfrm>
              <a:off x="1480930" y="3594557"/>
              <a:ext cx="2743200" cy="7620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400" b="1" i="1" dirty="0" smtClean="0">
                  <a:effectLst>
                    <a:outerShdw blurRad="38100" dist="38100" dir="2700000" algn="tl">
                      <a:srgbClr val="000000">
                        <a:alpha val="43137"/>
                      </a:srgbClr>
                    </a:outerShdw>
                  </a:effectLst>
                </a:rPr>
                <a:t>Virginia Tiger Moth</a:t>
              </a:r>
              <a:endParaRPr lang="en-US" sz="2400" b="1" i="1" dirty="0">
                <a:effectLst>
                  <a:outerShdw blurRad="38100" dist="38100" dir="2700000" algn="tl">
                    <a:srgbClr val="000000">
                      <a:alpha val="43137"/>
                    </a:srgbClr>
                  </a:outerShdw>
                </a:effectLst>
              </a:endParaRPr>
            </a:p>
          </p:txBody>
        </p:sp>
      </p:grpSp>
      <p:sp>
        <p:nvSpPr>
          <p:cNvPr id="5" name="Title 1"/>
          <p:cNvSpPr txBox="1">
            <a:spLocks/>
          </p:cNvSpPr>
          <p:nvPr/>
        </p:nvSpPr>
        <p:spPr>
          <a:xfrm>
            <a:off x="5834270" y="3299883"/>
            <a:ext cx="2743200" cy="7620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400" b="1" i="1" dirty="0" smtClean="0">
                <a:effectLst>
                  <a:outerShdw blurRad="38100" dist="38100" dir="2700000" algn="tl">
                    <a:srgbClr val="000000">
                      <a:alpha val="43137"/>
                    </a:srgbClr>
                  </a:outerShdw>
                </a:effectLst>
              </a:rPr>
              <a:t>Tussock Moth</a:t>
            </a:r>
            <a:endParaRPr lang="en-US" sz="2400" b="1" i="1" dirty="0">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2740" t="6134" r="3048" b="11159"/>
          <a:stretch/>
        </p:blipFill>
        <p:spPr>
          <a:xfrm>
            <a:off x="4691270" y="3763756"/>
            <a:ext cx="3886200" cy="2862563"/>
          </a:xfrm>
          <a:prstGeom prst="rect">
            <a:avLst/>
          </a:prstGeom>
        </p:spPr>
      </p:pic>
      <p:sp>
        <p:nvSpPr>
          <p:cNvPr id="7" name="Title 1"/>
          <p:cNvSpPr txBox="1">
            <a:spLocks/>
          </p:cNvSpPr>
          <p:nvPr/>
        </p:nvSpPr>
        <p:spPr>
          <a:xfrm>
            <a:off x="5867400" y="6248400"/>
            <a:ext cx="2743200" cy="381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400" b="1" i="1" dirty="0" smtClean="0">
                <a:effectLst>
                  <a:outerShdw blurRad="38100" dist="38100" dir="2700000" algn="tl">
                    <a:srgbClr val="000000">
                      <a:alpha val="43137"/>
                    </a:srgbClr>
                  </a:outerShdw>
                </a:effectLst>
              </a:rPr>
              <a:t>Tiger Swallowtail</a:t>
            </a:r>
            <a:endParaRPr lang="en-US" sz="2400" b="1" i="1" dirty="0">
              <a:effectLst>
                <a:outerShdw blurRad="38100" dist="38100" dir="2700000" algn="tl">
                  <a:srgbClr val="000000">
                    <a:alpha val="43137"/>
                  </a:srgbClr>
                </a:outerShdw>
              </a:effectLst>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2498" t="20817" b="4861"/>
          <a:stretch/>
        </p:blipFill>
        <p:spPr>
          <a:xfrm>
            <a:off x="301487" y="3763756"/>
            <a:ext cx="3919330" cy="2865644"/>
          </a:xfrm>
          <a:prstGeom prst="rect">
            <a:avLst/>
          </a:prstGeom>
        </p:spPr>
      </p:pic>
      <p:sp>
        <p:nvSpPr>
          <p:cNvPr id="13" name="Title 1"/>
          <p:cNvSpPr txBox="1">
            <a:spLocks/>
          </p:cNvSpPr>
          <p:nvPr/>
        </p:nvSpPr>
        <p:spPr>
          <a:xfrm>
            <a:off x="1490869" y="6210299"/>
            <a:ext cx="2743200" cy="5715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400" b="1" i="1" dirty="0" smtClean="0">
                <a:effectLst>
                  <a:outerShdw blurRad="38100" dist="38100" dir="2700000" algn="tl">
                    <a:srgbClr val="000000">
                      <a:alpha val="43137"/>
                    </a:srgbClr>
                  </a:outerShdw>
                </a:effectLst>
              </a:rPr>
              <a:t>Silvery </a:t>
            </a:r>
            <a:r>
              <a:rPr lang="en-US" sz="2400" b="1" i="1" dirty="0" err="1" smtClean="0">
                <a:effectLst>
                  <a:outerShdw blurRad="38100" dist="38100" dir="2700000" algn="tl">
                    <a:srgbClr val="000000">
                      <a:alpha val="43137"/>
                    </a:srgbClr>
                  </a:outerShdw>
                </a:effectLst>
              </a:rPr>
              <a:t>Checkerspot</a:t>
            </a:r>
            <a:endParaRPr lang="en-US" sz="2400" b="1" i="1" dirty="0">
              <a:effectLst>
                <a:outerShdw blurRad="38100" dist="38100" dir="2700000" algn="tl">
                  <a:srgbClr val="000000">
                    <a:alpha val="43137"/>
                  </a:srgbClr>
                </a:outerShdw>
              </a:effectLst>
            </a:endParaRPr>
          </a:p>
        </p:txBody>
      </p:sp>
      <p:sp>
        <p:nvSpPr>
          <p:cNvPr id="15" name="TextBox 14"/>
          <p:cNvSpPr txBox="1"/>
          <p:nvPr/>
        </p:nvSpPr>
        <p:spPr>
          <a:xfrm>
            <a:off x="0" y="228600"/>
            <a:ext cx="9144000" cy="1015663"/>
          </a:xfrm>
          <a:prstGeom prst="rect">
            <a:avLst/>
          </a:prstGeom>
          <a:noFill/>
        </p:spPr>
        <p:txBody>
          <a:bodyPr wrap="square" rtlCol="0">
            <a:spAutoFit/>
          </a:bodyPr>
          <a:lstStyle/>
          <a:p>
            <a:pPr algn="ctr"/>
            <a:r>
              <a:rPr lang="en-US" sz="2900" b="1" dirty="0" smtClean="0">
                <a:effectLst>
                  <a:outerShdw blurRad="38100" dist="38100" dir="2700000" algn="tl">
                    <a:srgbClr val="000000">
                      <a:alpha val="43137"/>
                    </a:srgbClr>
                  </a:outerShdw>
                </a:effectLst>
              </a:rPr>
              <a:t>One brood of Carolina Chickadees eats 6,000 caterpillars</a:t>
            </a:r>
            <a:endParaRPr lang="en-US" sz="2900" b="1" dirty="0">
              <a:effectLst>
                <a:outerShdw blurRad="38100" dist="38100" dir="2700000" algn="tl">
                  <a:srgbClr val="000000">
                    <a:alpha val="43137"/>
                  </a:srgbClr>
                </a:outerShdw>
              </a:effectLst>
            </a:endParaRPr>
          </a:p>
          <a:p>
            <a:pPr algn="ctr"/>
            <a:endParaRPr lang="en-US" sz="29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3470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smtClean="0"/>
              <a:t>Eight-spotted Forester</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10" r="7868"/>
          <a:stretch/>
        </p:blipFill>
        <p:spPr>
          <a:xfrm>
            <a:off x="6032715" y="1066800"/>
            <a:ext cx="2882685" cy="54864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062" r="6062"/>
          <a:stretch/>
        </p:blipFill>
        <p:spPr>
          <a:xfrm>
            <a:off x="228600" y="1447800"/>
            <a:ext cx="5715000" cy="4877677"/>
          </a:xfrm>
          <a:prstGeom prst="rect">
            <a:avLst/>
          </a:prstGeom>
        </p:spPr>
      </p:pic>
    </p:spTree>
    <p:extLst>
      <p:ext uri="{BB962C8B-B14F-4D97-AF65-F5344CB8AC3E}">
        <p14:creationId xmlns:p14="http://schemas.microsoft.com/office/powerpoint/2010/main" val="852619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swallowtail100918.jpg"/>
          <p:cNvPicPr>
            <a:picLocks noChangeAspect="1"/>
          </p:cNvPicPr>
          <p:nvPr/>
        </p:nvPicPr>
        <p:blipFill rotWithShape="1">
          <a:blip r:embed="rId3"/>
          <a:srcRect r="28385" b="14793"/>
          <a:stretch/>
        </p:blipFill>
        <p:spPr>
          <a:xfrm>
            <a:off x="4686993" y="1066800"/>
            <a:ext cx="2117435" cy="1746739"/>
          </a:xfrm>
          <a:prstGeom prst="rect">
            <a:avLst/>
          </a:prstGeom>
          <a:effectLst>
            <a:outerShdw blurRad="50800" dist="38100" dir="2700000" algn="tl" rotWithShape="0">
              <a:prstClr val="black">
                <a:alpha val="40000"/>
              </a:prstClr>
            </a:outerShdw>
          </a:effectLst>
        </p:spPr>
      </p:pic>
      <p:pic>
        <p:nvPicPr>
          <p:cNvPr id="2" name="Picture 1" descr="bswallowtail100929_2.jpg"/>
          <p:cNvPicPr>
            <a:picLocks noChangeAspect="1"/>
          </p:cNvPicPr>
          <p:nvPr/>
        </p:nvPicPr>
        <p:blipFill rotWithShape="1">
          <a:blip r:embed="rId4"/>
          <a:srcRect l="8775" t="9433" r="28918" b="11639"/>
          <a:stretch/>
        </p:blipFill>
        <p:spPr>
          <a:xfrm>
            <a:off x="6972992" y="1066800"/>
            <a:ext cx="1981201" cy="1746739"/>
          </a:xfrm>
          <a:prstGeom prst="rect">
            <a:avLst/>
          </a:prstGeom>
          <a:effectLst>
            <a:outerShdw blurRad="50800" dist="38100" dir="2700000" algn="tl" rotWithShape="0">
              <a:prstClr val="black">
                <a:alpha val="40000"/>
              </a:prstClr>
            </a:outerShdw>
          </a:effectLst>
        </p:spPr>
      </p:pic>
      <p:pic>
        <p:nvPicPr>
          <p:cNvPr id="4" name="Picture 3" descr="bswallowtail100917.jpg"/>
          <p:cNvPicPr>
            <a:picLocks noChangeAspect="1"/>
          </p:cNvPicPr>
          <p:nvPr/>
        </p:nvPicPr>
        <p:blipFill rotWithShape="1">
          <a:blip r:embed="rId5"/>
          <a:srcRect l="17945" t="5539" r="27212" b="7550"/>
          <a:stretch/>
        </p:blipFill>
        <p:spPr>
          <a:xfrm>
            <a:off x="2964873" y="1066800"/>
            <a:ext cx="1589760" cy="1746739"/>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8892" t="21601" r="18968" b="3772"/>
          <a:stretch/>
        </p:blipFill>
        <p:spPr>
          <a:xfrm>
            <a:off x="191193" y="2979731"/>
            <a:ext cx="4363440" cy="3491408"/>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5027" t="8967" r="6692" b="10475"/>
          <a:stretch/>
        </p:blipFill>
        <p:spPr>
          <a:xfrm>
            <a:off x="191193" y="1066800"/>
            <a:ext cx="2550017" cy="1746739"/>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t="22374" r="37787"/>
          <a:stretch/>
        </p:blipFill>
        <p:spPr>
          <a:xfrm>
            <a:off x="4686993" y="2979731"/>
            <a:ext cx="4267200" cy="3491408"/>
          </a:xfrm>
          <a:prstGeom prst="rect">
            <a:avLst/>
          </a:prstGeom>
        </p:spPr>
      </p:pic>
      <p:sp>
        <p:nvSpPr>
          <p:cNvPr id="9" name="Title 1"/>
          <p:cNvSpPr txBox="1">
            <a:spLocks/>
          </p:cNvSpPr>
          <p:nvPr/>
        </p:nvSpPr>
        <p:spPr>
          <a:xfrm>
            <a:off x="0" y="274638"/>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smtClean="0">
                <a:effectLst>
                  <a:outerShdw blurRad="38100" dist="38100" dir="2700000" algn="tl">
                    <a:srgbClr val="000000">
                      <a:alpha val="43137"/>
                    </a:srgbClr>
                  </a:outerShdw>
                </a:effectLst>
              </a:rPr>
              <a:t>Black Swallowtail from caterpillar to butterfly</a:t>
            </a:r>
            <a:endParaRPr lang="en-US" sz="3500" b="1" dirty="0">
              <a:effectLst>
                <a:outerShdw blurRad="38100" dist="38100" dir="2700000" algn="tl">
                  <a:srgbClr val="000000">
                    <a:alpha val="43137"/>
                  </a:srgbClr>
                </a:outerShdw>
              </a:effectLst>
            </a:endParaRPr>
          </a:p>
        </p:txBody>
      </p:sp>
      <p:sp>
        <p:nvSpPr>
          <p:cNvPr id="10" name="Title 1"/>
          <p:cNvSpPr txBox="1">
            <a:spLocks/>
          </p:cNvSpPr>
          <p:nvPr/>
        </p:nvSpPr>
        <p:spPr>
          <a:xfrm>
            <a:off x="1676400" y="6096000"/>
            <a:ext cx="7315200" cy="4191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200" b="1" dirty="0" smtClean="0">
                <a:effectLst>
                  <a:outerShdw blurRad="38100" dist="38100" dir="2700000" algn="tl">
                    <a:srgbClr val="000000">
                      <a:alpha val="43137"/>
                    </a:srgbClr>
                  </a:outerShdw>
                </a:effectLst>
              </a:rPr>
              <a:t>Golden </a:t>
            </a:r>
            <a:r>
              <a:rPr lang="en-US" sz="2200" b="1" dirty="0" err="1" smtClean="0">
                <a:effectLst>
                  <a:outerShdw blurRad="38100" dist="38100" dir="2700000" algn="tl">
                    <a:srgbClr val="000000">
                      <a:alpha val="43137"/>
                    </a:srgbClr>
                  </a:outerShdw>
                </a:effectLst>
              </a:rPr>
              <a:t>Alexanders</a:t>
            </a:r>
            <a:r>
              <a:rPr lang="en-US" sz="2200" b="1" dirty="0" smtClean="0">
                <a:effectLst>
                  <a:outerShdw blurRad="38100" dist="38100" dir="2700000" algn="tl">
                    <a:srgbClr val="000000">
                      <a:alpha val="43137"/>
                    </a:srgbClr>
                  </a:outerShdw>
                </a:effectLst>
              </a:rPr>
              <a:t>, </a:t>
            </a:r>
            <a:r>
              <a:rPr lang="en-US" sz="2200" b="1" i="1" dirty="0" err="1" smtClean="0">
                <a:effectLst>
                  <a:outerShdw blurRad="38100" dist="38100" dir="2700000" algn="tl">
                    <a:srgbClr val="000000">
                      <a:alpha val="43137"/>
                    </a:srgbClr>
                  </a:outerShdw>
                </a:effectLst>
              </a:rPr>
              <a:t>Zizia</a:t>
            </a:r>
            <a:r>
              <a:rPr lang="en-US" sz="2200" b="1" i="1" dirty="0" smtClean="0">
                <a:effectLst>
                  <a:outerShdw blurRad="38100" dist="38100" dir="2700000" algn="tl">
                    <a:srgbClr val="000000">
                      <a:alpha val="43137"/>
                    </a:srgbClr>
                  </a:outerShdw>
                </a:effectLst>
              </a:rPr>
              <a:t> </a:t>
            </a:r>
            <a:r>
              <a:rPr lang="en-US" sz="2200" b="1" i="1" dirty="0" err="1" smtClean="0">
                <a:effectLst>
                  <a:outerShdw blurRad="38100" dist="38100" dir="2700000" algn="tl">
                    <a:srgbClr val="000000">
                      <a:alpha val="43137"/>
                    </a:srgbClr>
                  </a:outerShdw>
                </a:effectLst>
              </a:rPr>
              <a:t>aurea</a:t>
            </a:r>
            <a:endParaRPr lang="en-US" sz="2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9255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92" t="6510" r="2302" b="-1126"/>
          <a:stretch/>
        </p:blipFill>
        <p:spPr>
          <a:xfrm>
            <a:off x="-304800" y="583716"/>
            <a:ext cx="9448800" cy="5942729"/>
          </a:xfrm>
          <a:prstGeom prst="rect">
            <a:avLst/>
          </a:prstGeom>
          <a:effectLst>
            <a:outerShdw blurRad="50800" dist="38100" dir="18900000" algn="bl" rotWithShape="0">
              <a:prstClr val="black">
                <a:alpha val="40000"/>
              </a:prst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3913" t="12321" r="18261" b="6586"/>
          <a:stretch/>
        </p:blipFill>
        <p:spPr>
          <a:xfrm>
            <a:off x="6656667" y="3657600"/>
            <a:ext cx="2487333" cy="2800699"/>
          </a:xfrm>
          <a:prstGeom prst="rect">
            <a:avLst/>
          </a:prstGeom>
          <a:effectLst>
            <a:outerShdw blurRad="50800" dist="38100" dir="13500000" algn="br" rotWithShape="0">
              <a:prstClr val="black">
                <a:alpha val="40000"/>
              </a:prstClr>
            </a:outerShdw>
          </a:effectLst>
        </p:spPr>
      </p:pic>
      <p:sp>
        <p:nvSpPr>
          <p:cNvPr id="5" name="Title 1"/>
          <p:cNvSpPr txBox="1">
            <a:spLocks/>
          </p:cNvSpPr>
          <p:nvPr/>
        </p:nvSpPr>
        <p:spPr>
          <a:xfrm>
            <a:off x="76200" y="5631180"/>
            <a:ext cx="9144000" cy="9220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effectLst>
                  <a:outerShdw blurRad="38100" dist="38100" dir="2700000" algn="tl">
                    <a:srgbClr val="000000">
                      <a:alpha val="43137"/>
                    </a:srgbClr>
                  </a:outerShdw>
                </a:effectLst>
              </a:rPr>
              <a:t>Sleepy </a:t>
            </a:r>
            <a:r>
              <a:rPr lang="en-US" sz="2400" b="1" dirty="0" smtClean="0">
                <a:effectLst>
                  <a:outerShdw blurRad="38100" dist="38100" dir="2700000" algn="tl">
                    <a:srgbClr val="000000">
                      <a:alpha val="43137"/>
                    </a:srgbClr>
                  </a:outerShdw>
                </a:effectLst>
              </a:rPr>
              <a:t>Orange</a:t>
            </a:r>
          </a:p>
          <a:p>
            <a:pPr algn="l"/>
            <a:r>
              <a:rPr lang="en-US" sz="2400" b="1" dirty="0" smtClean="0">
                <a:effectLst>
                  <a:outerShdw blurRad="38100" dist="38100" dir="2700000" algn="tl">
                    <a:srgbClr val="000000">
                      <a:alpha val="43137"/>
                    </a:srgbClr>
                  </a:outerShdw>
                </a:effectLst>
              </a:rPr>
              <a:t>Wild Senna, </a:t>
            </a:r>
            <a:r>
              <a:rPr lang="en-US" sz="2400" b="1" i="1" dirty="0" smtClean="0">
                <a:effectLst>
                  <a:outerShdw blurRad="38100" dist="38100" dir="2700000" algn="tl">
                    <a:srgbClr val="000000">
                      <a:alpha val="43137"/>
                    </a:srgbClr>
                  </a:outerShdw>
                </a:effectLst>
              </a:rPr>
              <a:t>Senna </a:t>
            </a:r>
            <a:r>
              <a:rPr lang="en-US" sz="2400" b="1" i="1" dirty="0" err="1">
                <a:effectLst>
                  <a:outerShdw blurRad="38100" dist="38100" dir="2700000" algn="tl">
                    <a:srgbClr val="000000">
                      <a:alpha val="43137"/>
                    </a:srgbClr>
                  </a:outerShdw>
                </a:effectLst>
              </a:rPr>
              <a:t>marilandica</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7145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906"/>
            <a:ext cx="9144000" cy="607218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0923" t="3492" r="23979" b="14460"/>
          <a:stretch/>
        </p:blipFill>
        <p:spPr>
          <a:xfrm>
            <a:off x="15240" y="4102893"/>
            <a:ext cx="2388747" cy="2362201"/>
          </a:xfrm>
          <a:prstGeom prst="rect">
            <a:avLst/>
          </a:prstGeom>
          <a:effectLst>
            <a:outerShdw blurRad="50800" dist="38100" dir="18900000" algn="bl" rotWithShape="0">
              <a:prstClr val="black">
                <a:alpha val="40000"/>
              </a:prstClr>
            </a:outerShdw>
          </a:effectLst>
        </p:spPr>
      </p:pic>
      <p:sp>
        <p:nvSpPr>
          <p:cNvPr id="4" name="Title 1"/>
          <p:cNvSpPr txBox="1">
            <a:spLocks/>
          </p:cNvSpPr>
          <p:nvPr/>
        </p:nvSpPr>
        <p:spPr>
          <a:xfrm>
            <a:off x="0" y="5257800"/>
            <a:ext cx="9144000" cy="9220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effectLst>
                  <a:outerShdw blurRad="38100" dist="38100" dir="2700000" algn="tl">
                    <a:srgbClr val="000000">
                      <a:alpha val="43137"/>
                    </a:srgbClr>
                  </a:outerShdw>
                </a:effectLst>
              </a:rPr>
              <a:t>Monarch Caterpillar </a:t>
            </a:r>
            <a:endParaRPr lang="en-US" sz="2400" b="1" dirty="0">
              <a:effectLst>
                <a:outerShdw blurRad="38100" dist="38100" dir="2700000" algn="tl">
                  <a:srgbClr val="000000">
                    <a:alpha val="43137"/>
                  </a:srgbClr>
                </a:outerShdw>
              </a:effectLst>
            </a:endParaRPr>
          </a:p>
          <a:p>
            <a:pPr algn="r"/>
            <a:r>
              <a:rPr lang="en-US" sz="2400" b="1" dirty="0" smtClean="0">
                <a:effectLst>
                  <a:outerShdw blurRad="38100" dist="38100" dir="2700000" algn="tl">
                    <a:srgbClr val="000000">
                      <a:alpha val="43137"/>
                    </a:srgbClr>
                  </a:outerShdw>
                </a:effectLst>
              </a:rPr>
              <a:t>Butterfly </a:t>
            </a:r>
            <a:r>
              <a:rPr lang="en-US" sz="2400" b="1" dirty="0">
                <a:effectLst>
                  <a:outerShdw blurRad="38100" dist="38100" dir="2700000" algn="tl">
                    <a:srgbClr val="000000">
                      <a:alpha val="43137"/>
                    </a:srgbClr>
                  </a:outerShdw>
                </a:effectLst>
              </a:rPr>
              <a:t>weed, </a:t>
            </a:r>
            <a:r>
              <a:rPr lang="en-US" sz="2400" b="1" i="1" dirty="0" err="1">
                <a:effectLst>
                  <a:outerShdw blurRad="38100" dist="38100" dir="2700000" algn="tl">
                    <a:srgbClr val="000000">
                      <a:alpha val="43137"/>
                    </a:srgbClr>
                  </a:outerShdw>
                </a:effectLst>
              </a:rPr>
              <a:t>Asclepias</a:t>
            </a:r>
            <a:r>
              <a:rPr lang="en-US" sz="2400" b="1" i="1" dirty="0">
                <a:effectLst>
                  <a:outerShdw blurRad="38100" dist="38100" dir="2700000" algn="tl">
                    <a:srgbClr val="000000">
                      <a:alpha val="43137"/>
                    </a:srgbClr>
                  </a:outerShdw>
                </a:effectLst>
              </a:rPr>
              <a:t> </a:t>
            </a:r>
            <a:r>
              <a:rPr lang="en-US" sz="2400" b="1" i="1" dirty="0" err="1">
                <a:effectLst>
                  <a:outerShdw blurRad="38100" dist="38100" dir="2700000" algn="tl">
                    <a:srgbClr val="000000">
                      <a:alpha val="43137"/>
                    </a:srgbClr>
                  </a:outerShdw>
                </a:effectLst>
              </a:rPr>
              <a:t>tuberosa</a:t>
            </a:r>
            <a:r>
              <a:rPr lang="en-US" sz="2400" b="1" i="1" dirty="0">
                <a:effectLst>
                  <a:outerShdw blurRad="38100" dist="38100" dir="2700000" algn="tl">
                    <a:srgbClr val="000000">
                      <a:alpha val="43137"/>
                    </a:srgbClr>
                  </a:outerShdw>
                </a:effectLst>
              </a:rPr>
              <a:t> </a:t>
            </a:r>
            <a:endParaRPr lang="en-US" sz="2400" b="1" i="1" dirty="0" smtClean="0">
              <a:effectLst>
                <a:outerShdw blurRad="38100" dist="38100" dir="2700000" algn="tl">
                  <a:srgbClr val="000000">
                    <a:alpha val="43137"/>
                  </a:srgbClr>
                </a:outerShdw>
              </a:effectLst>
            </a:endParaRPr>
          </a:p>
          <a:p>
            <a:pPr algn="r"/>
            <a:r>
              <a:rPr lang="en-US" sz="2400" b="1" dirty="0" smtClean="0">
                <a:effectLst>
                  <a:outerShdw blurRad="38100" dist="38100" dir="2700000" algn="tl">
                    <a:srgbClr val="000000">
                      <a:alpha val="43137"/>
                    </a:srgbClr>
                  </a:outerShdw>
                </a:effectLst>
              </a:rPr>
              <a:t>Swamp Milkweed</a:t>
            </a:r>
            <a:r>
              <a:rPr lang="en-US" sz="2400" b="1" dirty="0">
                <a:effectLst>
                  <a:outerShdw blurRad="38100" dist="38100" dir="2700000" algn="tl">
                    <a:srgbClr val="000000">
                      <a:alpha val="43137"/>
                    </a:srgbClr>
                  </a:outerShdw>
                </a:effectLst>
              </a:rPr>
              <a:t>, </a:t>
            </a:r>
            <a:r>
              <a:rPr lang="en-US" sz="2400" b="1" i="1" dirty="0" err="1">
                <a:effectLst>
                  <a:outerShdw blurRad="38100" dist="38100" dir="2700000" algn="tl">
                    <a:srgbClr val="000000">
                      <a:alpha val="43137"/>
                    </a:srgbClr>
                  </a:outerShdw>
                </a:effectLst>
              </a:rPr>
              <a:t>Asclepias</a:t>
            </a:r>
            <a:r>
              <a:rPr lang="en-US" sz="2400" b="1" i="1" dirty="0">
                <a:effectLst>
                  <a:outerShdw blurRad="38100" dist="38100" dir="2700000" algn="tl">
                    <a:srgbClr val="000000">
                      <a:alpha val="43137"/>
                    </a:srgbClr>
                  </a:outerShdw>
                </a:effectLst>
              </a:rPr>
              <a:t> </a:t>
            </a:r>
            <a:r>
              <a:rPr lang="en-US" sz="2400" b="1" i="1" dirty="0" err="1">
                <a:effectLst>
                  <a:outerShdw blurRad="38100" dist="38100" dir="2700000" algn="tl">
                    <a:srgbClr val="000000">
                      <a:alpha val="43137"/>
                    </a:srgbClr>
                  </a:outerShdw>
                </a:effectLst>
              </a:rPr>
              <a:t>incarnata</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12150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5" y="747712"/>
            <a:ext cx="7143750" cy="53625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8612"/>
            <a:ext cx="9144000" cy="607218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0000" t="5394" r="6666" b="37288"/>
          <a:stretch/>
        </p:blipFill>
        <p:spPr>
          <a:xfrm>
            <a:off x="0" y="4191000"/>
            <a:ext cx="2301035" cy="2282728"/>
          </a:xfrm>
          <a:prstGeom prst="rect">
            <a:avLst/>
          </a:prstGeom>
          <a:effectLst>
            <a:outerShdw blurRad="50800" dist="38100" dir="18900000" algn="bl" rotWithShape="0">
              <a:prstClr val="black">
                <a:alpha val="40000"/>
              </a:prstClr>
            </a:outerShdw>
          </a:effectLst>
        </p:spPr>
      </p:pic>
      <p:sp>
        <p:nvSpPr>
          <p:cNvPr id="2" name="Title 1"/>
          <p:cNvSpPr>
            <a:spLocks noGrp="1"/>
          </p:cNvSpPr>
          <p:nvPr>
            <p:ph type="title"/>
          </p:nvPr>
        </p:nvSpPr>
        <p:spPr>
          <a:xfrm>
            <a:off x="1828800" y="5562600"/>
            <a:ext cx="7315200" cy="1143000"/>
          </a:xfrm>
        </p:spPr>
        <p:txBody>
          <a:bodyPr>
            <a:normAutofit/>
          </a:bodyPr>
          <a:lstStyle/>
          <a:p>
            <a:pPr algn="r"/>
            <a:r>
              <a:rPr lang="en-US" sz="2400" b="1" dirty="0" smtClean="0">
                <a:effectLst>
                  <a:outerShdw blurRad="38100" dist="38100" dir="2700000" algn="tl">
                    <a:srgbClr val="000000">
                      <a:alpha val="43137"/>
                    </a:srgbClr>
                  </a:outerShdw>
                </a:effectLst>
              </a:rPr>
              <a:t>Tiger Swallowtails</a:t>
            </a:r>
            <a:br>
              <a:rPr lang="en-US" sz="2400"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Tulip poplar, </a:t>
            </a:r>
            <a:r>
              <a:rPr lang="en-US" sz="2400" b="1" i="1" dirty="0"/>
              <a:t>Liriodendron </a:t>
            </a:r>
            <a:r>
              <a:rPr lang="en-US" sz="2400" b="1" i="1" dirty="0" err="1"/>
              <a:t>tulipifera</a:t>
            </a:r>
            <a:r>
              <a:rPr lang="en-US" sz="2400" b="1" i="1" dirty="0" smtClean="0">
                <a:effectLst>
                  <a:outerShdw blurRad="38100" dist="38100" dir="2700000" algn="tl">
                    <a:srgbClr val="000000">
                      <a:alpha val="43137"/>
                    </a:srgbClr>
                  </a:outerShdw>
                </a:effectLst>
              </a:rPr>
              <a:t> </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8696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Pipevine Swallowtail on Purple Coneflower</a:t>
            </a: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362" b="7570"/>
          <a:stretch/>
        </p:blipFill>
        <p:spPr>
          <a:xfrm>
            <a:off x="11875" y="1016429"/>
            <a:ext cx="9120249" cy="5765371"/>
          </a:xfrm>
          <a:prstGeom prst="rect">
            <a:avLst/>
          </a:prstGeom>
        </p:spPr>
      </p:pic>
    </p:spTree>
    <p:extLst>
      <p:ext uri="{BB962C8B-B14F-4D97-AF65-F5344CB8AC3E}">
        <p14:creationId xmlns:p14="http://schemas.microsoft.com/office/powerpoint/2010/main" val="2595138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5423" b="4633"/>
          <a:stretch/>
        </p:blipFill>
        <p:spPr>
          <a:xfrm>
            <a:off x="11875" y="371958"/>
            <a:ext cx="9120249" cy="616832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778"/>
          <a:stretch/>
        </p:blipFill>
        <p:spPr>
          <a:xfrm>
            <a:off x="6602278" y="4482885"/>
            <a:ext cx="2529846" cy="2057400"/>
          </a:xfrm>
          <a:prstGeom prst="rect">
            <a:avLst/>
          </a:prstGeom>
          <a:effectLst>
            <a:outerShdw blurRad="50800" dist="38100" dir="13500000" algn="br" rotWithShape="0">
              <a:prstClr val="black">
                <a:alpha val="40000"/>
              </a:prstClr>
            </a:outerShdw>
          </a:effectLst>
        </p:spPr>
      </p:pic>
      <p:sp>
        <p:nvSpPr>
          <p:cNvPr id="10" name="Rectangle 9"/>
          <p:cNvSpPr/>
          <p:nvPr/>
        </p:nvSpPr>
        <p:spPr>
          <a:xfrm>
            <a:off x="76200" y="5638800"/>
            <a:ext cx="4572000" cy="923330"/>
          </a:xfrm>
          <a:prstGeom prst="rect">
            <a:avLst/>
          </a:prstGeom>
        </p:spPr>
        <p:txBody>
          <a:bodyPr>
            <a:spAutoFit/>
          </a:bodyPr>
          <a:lstStyle/>
          <a:p>
            <a:r>
              <a:rPr lang="en-US" b="1" dirty="0" smtClean="0">
                <a:effectLst>
                  <a:outerShdw blurRad="38100" dist="38100" dir="2700000" algn="tl">
                    <a:srgbClr val="000000">
                      <a:alpha val="43137"/>
                    </a:srgbClr>
                  </a:outerShdw>
                </a:effectLst>
              </a:rPr>
              <a:t>Great-spangled Fritillary</a:t>
            </a:r>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Butterfly weed, </a:t>
            </a:r>
            <a:r>
              <a:rPr lang="en-US" b="1" i="1" dirty="0" err="1">
                <a:effectLst>
                  <a:outerShdw blurRad="38100" dist="38100" dir="2700000" algn="tl">
                    <a:srgbClr val="000000">
                      <a:alpha val="43137"/>
                    </a:srgbClr>
                  </a:outerShdw>
                </a:effectLst>
              </a:rPr>
              <a:t>Asclepias</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tuberosa</a:t>
            </a:r>
            <a:r>
              <a:rPr lang="en-US" b="1" i="1" dirty="0">
                <a:effectLst>
                  <a:outerShdw blurRad="38100" dist="38100" dir="2700000" algn="tl">
                    <a:srgbClr val="000000">
                      <a:alpha val="43137"/>
                    </a:srgbClr>
                  </a:outerShdw>
                </a:effectLst>
              </a:rPr>
              <a:t> </a:t>
            </a:r>
          </a:p>
          <a:p>
            <a:r>
              <a:rPr lang="en-US" b="1" dirty="0" smtClean="0">
                <a:effectLst>
                  <a:outerShdw blurRad="38100" dist="38100" dir="2700000" algn="tl">
                    <a:srgbClr val="000000">
                      <a:alpha val="43137"/>
                    </a:srgbClr>
                  </a:outerShdw>
                </a:effectLst>
              </a:rPr>
              <a:t>Canadian White Violet, </a:t>
            </a:r>
            <a:r>
              <a:rPr lang="en-US" b="1" i="1" dirty="0" smtClean="0">
                <a:effectLst>
                  <a:outerShdw blurRad="38100" dist="38100" dir="2700000" algn="tl">
                    <a:srgbClr val="000000">
                      <a:alpha val="43137"/>
                    </a:srgbClr>
                  </a:outerShdw>
                </a:effectLst>
              </a:rPr>
              <a:t>Viola </a:t>
            </a:r>
            <a:r>
              <a:rPr lang="en-US" b="1" i="1" dirty="0" err="1" smtClean="0">
                <a:effectLst>
                  <a:outerShdw blurRad="38100" dist="38100" dir="2700000" algn="tl">
                    <a:srgbClr val="000000">
                      <a:alpha val="43137"/>
                    </a:srgbClr>
                  </a:outerShdw>
                </a:effectLst>
              </a:rPr>
              <a:t>canadensis</a:t>
            </a:r>
            <a:endParaRPr lang="en-US"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2819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906"/>
            <a:ext cx="9144000" cy="6072188"/>
          </a:xfrm>
          <a:prstGeom prst="rect">
            <a:avLst/>
          </a:prstGeom>
        </p:spPr>
      </p:pic>
      <p:sp>
        <p:nvSpPr>
          <p:cNvPr id="2" name="Rectangle 1"/>
          <p:cNvSpPr/>
          <p:nvPr/>
        </p:nvSpPr>
        <p:spPr>
          <a:xfrm>
            <a:off x="0" y="152400"/>
            <a:ext cx="2590800" cy="64770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 y="366891"/>
            <a:ext cx="2590800" cy="6186309"/>
          </a:xfrm>
          <a:prstGeom prst="rect">
            <a:avLst/>
          </a:prstGeom>
          <a:noFill/>
        </p:spPr>
        <p:txBody>
          <a:bodyPr wrap="square" rtlCol="0">
            <a:spAutoFit/>
          </a:bodyPr>
          <a:lstStyle/>
          <a:p>
            <a:r>
              <a:rPr lang="en-US" sz="2200" b="1" kern="1100" spc="20" dirty="0" smtClean="0">
                <a:effectLst>
                  <a:outerShdw blurRad="38100" dist="38100" dir="2700000" algn="tl">
                    <a:srgbClr val="000000">
                      <a:alpha val="43137"/>
                    </a:srgbClr>
                  </a:outerShdw>
                </a:effectLst>
              </a:rPr>
              <a:t>Reduce stormwater, improve soil and water quality, improve people’s health and well being, reduce noise pollution, reduce vehicle accidents, improve property values, create jobs, increase retail sales, store carbon and reduce emissions, reduce crime, increase energy efficiency, protect canopy coverage, </a:t>
            </a:r>
            <a:r>
              <a:rPr lang="en-US" sz="2200" b="1" kern="1100" spc="20" dirty="0">
                <a:effectLst>
                  <a:outerShdw blurRad="38100" dist="38100" dir="2700000" algn="tl">
                    <a:srgbClr val="000000">
                      <a:alpha val="43137"/>
                    </a:srgbClr>
                  </a:outerShdw>
                </a:effectLst>
              </a:rPr>
              <a:t>create </a:t>
            </a:r>
            <a:r>
              <a:rPr lang="en-US" sz="2200" b="1" kern="1100" spc="20" dirty="0" smtClean="0">
                <a:effectLst>
                  <a:outerShdw blurRad="38100" dist="38100" dir="2700000" algn="tl">
                    <a:srgbClr val="000000">
                      <a:alpha val="43137"/>
                    </a:srgbClr>
                  </a:outerShdw>
                </a:effectLst>
              </a:rPr>
              <a:t>habitat, etc.</a:t>
            </a:r>
          </a:p>
        </p:txBody>
      </p:sp>
      <p:sp>
        <p:nvSpPr>
          <p:cNvPr id="11" name="Title 1"/>
          <p:cNvSpPr txBox="1">
            <a:spLocks/>
          </p:cNvSpPr>
          <p:nvPr/>
        </p:nvSpPr>
        <p:spPr>
          <a:xfrm>
            <a:off x="6477000" y="6086822"/>
            <a:ext cx="2514600" cy="54257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000" b="1" i="1" dirty="0" smtClean="0">
                <a:effectLst>
                  <a:outerShdw blurRad="38100" dist="38100" dir="2700000" algn="tl">
                    <a:srgbClr val="000000">
                      <a:alpha val="43137"/>
                    </a:srgbClr>
                  </a:outerShdw>
                </a:effectLst>
              </a:rPr>
              <a:t>Featherstone NWR</a:t>
            </a:r>
            <a:endParaRPr lang="en-US" sz="2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7043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615" b="4858"/>
          <a:stretch/>
        </p:blipFill>
        <p:spPr>
          <a:xfrm>
            <a:off x="11875" y="247972"/>
            <a:ext cx="9120249" cy="6276813"/>
          </a:xfrm>
          <a:prstGeom prst="rect">
            <a:avLst/>
          </a:prstGeom>
        </p:spPr>
      </p:pic>
      <p:sp>
        <p:nvSpPr>
          <p:cNvPr id="4" name="Rectangle 3"/>
          <p:cNvSpPr/>
          <p:nvPr/>
        </p:nvSpPr>
        <p:spPr>
          <a:xfrm>
            <a:off x="4560124" y="5638800"/>
            <a:ext cx="4572000" cy="923330"/>
          </a:xfrm>
          <a:prstGeom prst="rect">
            <a:avLst/>
          </a:prstGeom>
        </p:spPr>
        <p:txBody>
          <a:bodyPr>
            <a:spAutoFit/>
          </a:bodyPr>
          <a:lstStyle/>
          <a:p>
            <a:pPr algn="r"/>
            <a:r>
              <a:rPr lang="en-US" b="1" dirty="0" smtClean="0">
                <a:effectLst>
                  <a:outerShdw blurRad="38100" dist="38100" dir="2700000" algn="tl">
                    <a:srgbClr val="000000">
                      <a:alpha val="43137"/>
                    </a:srgbClr>
                  </a:outerShdw>
                </a:effectLst>
              </a:rPr>
              <a:t>Zebra Swallowtail</a:t>
            </a:r>
            <a:endParaRPr lang="en-US" b="1" dirty="0">
              <a:effectLst>
                <a:outerShdw blurRad="38100" dist="38100" dir="2700000" algn="tl">
                  <a:srgbClr val="000000">
                    <a:alpha val="43137"/>
                  </a:srgbClr>
                </a:outerShdw>
              </a:effectLst>
            </a:endParaRPr>
          </a:p>
          <a:p>
            <a:pPr algn="r"/>
            <a:r>
              <a:rPr lang="en-US" b="1" dirty="0">
                <a:effectLst>
                  <a:outerShdw blurRad="38100" dist="38100" dir="2700000" algn="tl">
                    <a:srgbClr val="000000">
                      <a:alpha val="43137"/>
                    </a:srgbClr>
                  </a:outerShdw>
                </a:effectLst>
              </a:rPr>
              <a:t>Butterfly weed, </a:t>
            </a:r>
            <a:r>
              <a:rPr lang="en-US" b="1" i="1" dirty="0" err="1">
                <a:effectLst>
                  <a:outerShdw blurRad="38100" dist="38100" dir="2700000" algn="tl">
                    <a:srgbClr val="000000">
                      <a:alpha val="43137"/>
                    </a:srgbClr>
                  </a:outerShdw>
                </a:effectLst>
              </a:rPr>
              <a:t>Asclepias</a:t>
            </a:r>
            <a:r>
              <a:rPr lang="en-US" b="1" i="1" dirty="0">
                <a:effectLst>
                  <a:outerShdw blurRad="38100" dist="38100" dir="2700000" algn="tl">
                    <a:srgbClr val="000000">
                      <a:alpha val="43137"/>
                    </a:srgbClr>
                  </a:outerShdw>
                </a:effectLst>
              </a:rPr>
              <a:t> </a:t>
            </a:r>
            <a:r>
              <a:rPr lang="en-US" b="1" i="1" dirty="0" err="1" smtClean="0">
                <a:effectLst>
                  <a:outerShdw blurRad="38100" dist="38100" dir="2700000" algn="tl">
                    <a:srgbClr val="000000">
                      <a:alpha val="43137"/>
                    </a:srgbClr>
                  </a:outerShdw>
                </a:effectLst>
              </a:rPr>
              <a:t>tuberosa</a:t>
            </a:r>
            <a:endParaRPr lang="en-US" b="1" i="1" dirty="0" smtClean="0">
              <a:effectLst>
                <a:outerShdw blurRad="38100" dist="38100" dir="2700000" algn="tl">
                  <a:srgbClr val="000000">
                    <a:alpha val="43137"/>
                  </a:srgbClr>
                </a:outerShdw>
              </a:effectLst>
            </a:endParaRPr>
          </a:p>
          <a:p>
            <a:pPr algn="r"/>
            <a:r>
              <a:rPr lang="en-US" b="1" i="1" dirty="0" smtClean="0">
                <a:effectLst>
                  <a:outerShdw blurRad="38100" dist="38100" dir="2700000" algn="tl">
                    <a:srgbClr val="000000">
                      <a:alpha val="43137"/>
                    </a:srgbClr>
                  </a:outerShdw>
                </a:effectLst>
              </a:rPr>
              <a:t>Paw </a:t>
            </a:r>
            <a:r>
              <a:rPr lang="en-US" b="1" i="1" dirty="0" err="1" smtClean="0">
                <a:effectLst>
                  <a:outerShdw blurRad="38100" dist="38100" dir="2700000" algn="tl">
                    <a:srgbClr val="000000">
                      <a:alpha val="43137"/>
                    </a:srgbClr>
                  </a:outerShdw>
                </a:effectLst>
              </a:rPr>
              <a:t>paw</a:t>
            </a:r>
            <a:r>
              <a:rPr lang="en-US" b="1" i="1" dirty="0" smtClean="0">
                <a:effectLst>
                  <a:outerShdw blurRad="38100" dist="38100" dir="2700000" algn="tl">
                    <a:srgbClr val="000000">
                      <a:alpha val="43137"/>
                    </a:srgbClr>
                  </a:outerShdw>
                </a:effectLst>
              </a:rPr>
              <a:t> tree, </a:t>
            </a:r>
            <a:r>
              <a:rPr lang="en-US" b="1" i="1" dirty="0" err="1"/>
              <a:t>Asimina</a:t>
            </a:r>
            <a:r>
              <a:rPr lang="en-US" b="1" dirty="0"/>
              <a:t> </a:t>
            </a:r>
            <a:r>
              <a:rPr lang="en-US" b="1" i="1" dirty="0" err="1"/>
              <a:t>triloba</a:t>
            </a:r>
            <a:endParaRPr lang="en-US" b="1" i="1" dirty="0">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488"/>
          <a:stretch/>
        </p:blipFill>
        <p:spPr>
          <a:xfrm>
            <a:off x="0" y="4452145"/>
            <a:ext cx="2887438" cy="207264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885851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520" b="9830"/>
          <a:stretch/>
        </p:blipFill>
        <p:spPr>
          <a:xfrm>
            <a:off x="11875" y="838200"/>
            <a:ext cx="9120249" cy="5873858"/>
          </a:xfrm>
          <a:prstGeom prst="rect">
            <a:avLst/>
          </a:prstGeom>
        </p:spPr>
      </p:pic>
      <p:sp>
        <p:nvSpPr>
          <p:cNvPr id="2" name="Title 1"/>
          <p:cNvSpPr>
            <a:spLocks noGrp="1"/>
          </p:cNvSpPr>
          <p:nvPr>
            <p:ph type="title"/>
          </p:nvPr>
        </p:nvSpPr>
        <p:spPr>
          <a:xfrm>
            <a:off x="457200" y="-76200"/>
            <a:ext cx="8229600" cy="1143000"/>
          </a:xfrm>
        </p:spPr>
        <p:txBody>
          <a:bodyPr>
            <a:normAutofit/>
          </a:bodyPr>
          <a:lstStyle/>
          <a:p>
            <a:r>
              <a:rPr lang="en-US" sz="3800" dirty="0" smtClean="0"/>
              <a:t>Feather-legged fly, </a:t>
            </a:r>
            <a:r>
              <a:rPr lang="en-US" sz="3800" i="1" dirty="0" err="1" smtClean="0"/>
              <a:t>Trichopoda</a:t>
            </a:r>
            <a:r>
              <a:rPr lang="en-US" sz="3800" i="1" dirty="0" smtClean="0"/>
              <a:t> </a:t>
            </a:r>
            <a:r>
              <a:rPr lang="en-US" sz="3800" i="1" dirty="0" err="1" smtClean="0"/>
              <a:t>pennipes</a:t>
            </a:r>
            <a:endParaRPr lang="en-US" sz="3800" i="1" dirty="0"/>
          </a:p>
        </p:txBody>
      </p:sp>
    </p:spTree>
    <p:extLst>
      <p:ext uri="{BB962C8B-B14F-4D97-AF65-F5344CB8AC3E}">
        <p14:creationId xmlns:p14="http://schemas.microsoft.com/office/powerpoint/2010/main" val="22160201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sz="3400" b="1" dirty="0" smtClean="0">
                <a:effectLst>
                  <a:outerShdw blurRad="38100" dist="38100" dir="2700000" algn="tl">
                    <a:srgbClr val="000000">
                      <a:alpha val="43137"/>
                    </a:srgbClr>
                  </a:outerShdw>
                </a:effectLst>
              </a:rPr>
              <a:t>Six-spotted Tiger Beetle, </a:t>
            </a:r>
            <a:r>
              <a:rPr lang="en-US" sz="3400" i="1" dirty="0" err="1"/>
              <a:t>Cicindela</a:t>
            </a:r>
            <a:r>
              <a:rPr lang="en-US" sz="3400" i="1" dirty="0"/>
              <a:t> </a:t>
            </a:r>
            <a:r>
              <a:rPr lang="en-US" sz="3400" i="1" dirty="0" err="1"/>
              <a:t>sexguttata</a:t>
            </a:r>
            <a:endParaRPr lang="en-US" sz="3400" b="1" dirty="0">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539" b="17451"/>
          <a:stretch/>
        </p:blipFill>
        <p:spPr>
          <a:xfrm>
            <a:off x="0" y="1066800"/>
            <a:ext cx="9144000" cy="4129550"/>
          </a:xfrm>
          <a:prstGeom prst="rect">
            <a:avLst/>
          </a:prstGeom>
        </p:spPr>
      </p:pic>
      <p:sp>
        <p:nvSpPr>
          <p:cNvPr id="4" name="TextBox 3"/>
          <p:cNvSpPr txBox="1"/>
          <p:nvPr/>
        </p:nvSpPr>
        <p:spPr>
          <a:xfrm>
            <a:off x="228600" y="5184338"/>
            <a:ext cx="8915400" cy="1246495"/>
          </a:xfrm>
          <a:prstGeom prst="rect">
            <a:avLst/>
          </a:prstGeom>
          <a:noFill/>
        </p:spPr>
        <p:txBody>
          <a:bodyPr wrap="square" rtlCol="0">
            <a:spAutoFit/>
          </a:bodyPr>
          <a:lstStyle/>
          <a:p>
            <a:r>
              <a:rPr lang="en-US" sz="2500" b="1" dirty="0" smtClean="0">
                <a:effectLst>
                  <a:outerShdw blurRad="38100" dist="38100" dir="2700000" algn="tl">
                    <a:srgbClr val="000000">
                      <a:alpha val="43137"/>
                    </a:srgbClr>
                  </a:outerShdw>
                </a:effectLst>
              </a:rPr>
              <a:t>Predators </a:t>
            </a:r>
            <a:r>
              <a:rPr lang="en-US" sz="2500" b="1" dirty="0">
                <a:effectLst>
                  <a:outerShdw blurRad="38100" dist="38100" dir="2700000" algn="tl">
                    <a:srgbClr val="000000">
                      <a:alpha val="43137"/>
                    </a:srgbClr>
                  </a:outerShdw>
                </a:effectLst>
              </a:rPr>
              <a:t>that eat </a:t>
            </a:r>
            <a:r>
              <a:rPr lang="en-US" sz="2500" b="1" dirty="0" smtClean="0">
                <a:effectLst>
                  <a:outerShdw blurRad="38100" dist="38100" dir="2700000" algn="tl">
                    <a:srgbClr val="000000">
                      <a:alpha val="43137"/>
                    </a:srgbClr>
                  </a:outerShdw>
                </a:effectLst>
              </a:rPr>
              <a:t>pest </a:t>
            </a:r>
            <a:r>
              <a:rPr lang="en-US" sz="2500" b="1" dirty="0">
                <a:effectLst>
                  <a:outerShdw blurRad="38100" dist="38100" dir="2700000" algn="tl">
                    <a:srgbClr val="000000">
                      <a:alpha val="43137"/>
                    </a:srgbClr>
                  </a:outerShdw>
                </a:effectLst>
              </a:rPr>
              <a:t>insects, from crickets and grasshoppers to fleas and gnats</a:t>
            </a:r>
            <a:r>
              <a:rPr lang="en-US" sz="2500" b="1" dirty="0" smtClean="0">
                <a:effectLst>
                  <a:outerShdw blurRad="38100" dist="38100" dir="2700000" algn="tl">
                    <a:srgbClr val="000000">
                      <a:alpha val="43137"/>
                    </a:srgbClr>
                  </a:outerShdw>
                </a:effectLst>
              </a:rPr>
              <a:t>. In turn, they are food for birds</a:t>
            </a:r>
            <a:r>
              <a:rPr lang="en-US" sz="2500" b="1" dirty="0">
                <a:effectLst>
                  <a:outerShdw blurRad="38100" dist="38100" dir="2700000" algn="tl">
                    <a:srgbClr val="000000">
                      <a:alpha val="43137"/>
                    </a:srgbClr>
                  </a:outerShdw>
                </a:effectLst>
              </a:rPr>
              <a:t>, dragonflies, robber flies, </a:t>
            </a:r>
            <a:r>
              <a:rPr lang="en-US" sz="2500" b="1" dirty="0" smtClean="0">
                <a:effectLst>
                  <a:outerShdw blurRad="38100" dist="38100" dir="2700000" algn="tl">
                    <a:srgbClr val="000000">
                      <a:alpha val="43137"/>
                    </a:srgbClr>
                  </a:outerShdw>
                </a:effectLst>
              </a:rPr>
              <a:t>lizards, salamanders, frogs </a:t>
            </a:r>
            <a:r>
              <a:rPr lang="en-US" sz="2500" b="1" dirty="0">
                <a:effectLst>
                  <a:outerShdw blurRad="38100" dist="38100" dir="2700000" algn="tl">
                    <a:srgbClr val="000000">
                      <a:alpha val="43137"/>
                    </a:srgbClr>
                  </a:outerShdw>
                </a:effectLst>
              </a:rPr>
              <a:t>and other small </a:t>
            </a:r>
            <a:r>
              <a:rPr lang="en-US" sz="2500" b="1" dirty="0" smtClean="0">
                <a:effectLst>
                  <a:outerShdw blurRad="38100" dist="38100" dir="2700000" algn="tl">
                    <a:srgbClr val="000000">
                      <a:alpha val="43137"/>
                    </a:srgbClr>
                  </a:outerShdw>
                </a:effectLst>
              </a:rPr>
              <a:t>animals.</a:t>
            </a:r>
            <a:endParaRPr lang="en-US" sz="25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89563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3335" r="22881"/>
          <a:stretch/>
        </p:blipFill>
        <p:spPr>
          <a:xfrm>
            <a:off x="381000" y="1268343"/>
            <a:ext cx="3383990" cy="5132457"/>
          </a:xfrm>
          <a:prstGeom prst="rect">
            <a:avLst/>
          </a:prstGeom>
        </p:spPr>
      </p:pic>
      <p:sp>
        <p:nvSpPr>
          <p:cNvPr id="7" name="TextBox 6"/>
          <p:cNvSpPr txBox="1"/>
          <p:nvPr/>
        </p:nvSpPr>
        <p:spPr>
          <a:xfrm>
            <a:off x="1396429" y="6000690"/>
            <a:ext cx="2364686" cy="400110"/>
          </a:xfrm>
          <a:prstGeom prst="rect">
            <a:avLst/>
          </a:prstGeom>
          <a:noFill/>
        </p:spPr>
        <p:txBody>
          <a:bodyPr wrap="none" rtlCol="0">
            <a:spAutoFit/>
          </a:bodyPr>
          <a:lstStyle/>
          <a:p>
            <a:r>
              <a:rPr lang="en-US" sz="2000" b="1" i="1" dirty="0" smtClean="0">
                <a:effectLst>
                  <a:outerShdw blurRad="38100" dist="38100" dir="2700000" algn="tl">
                    <a:srgbClr val="000000">
                      <a:alpha val="43137"/>
                    </a:srgbClr>
                  </a:outerShdw>
                </a:effectLst>
              </a:rPr>
              <a:t>Needham’s Skimmer</a:t>
            </a:r>
            <a:endParaRPr lang="en-US" sz="2000" b="1" i="1" dirty="0">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4679"/>
          <a:stretch/>
        </p:blipFill>
        <p:spPr>
          <a:xfrm>
            <a:off x="0" y="829724"/>
            <a:ext cx="9144000" cy="578805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4000" y="4712776"/>
            <a:ext cx="2540000" cy="1905000"/>
          </a:xfrm>
          <a:prstGeom prst="rect">
            <a:avLst/>
          </a:prstGeom>
          <a:effectLst>
            <a:outerShdw blurRad="50800" dist="38100" dir="13500000" algn="br" rotWithShape="0">
              <a:prstClr val="black">
                <a:alpha val="40000"/>
              </a:prstClr>
            </a:outerShdw>
          </a:effectLst>
        </p:spPr>
      </p:pic>
      <p:sp>
        <p:nvSpPr>
          <p:cNvPr id="9" name="Title 1"/>
          <p:cNvSpPr txBox="1">
            <a:spLocks/>
          </p:cNvSpPr>
          <p:nvPr/>
        </p:nvSpPr>
        <p:spPr>
          <a:xfrm>
            <a:off x="0" y="-78783"/>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Autumn </a:t>
            </a:r>
            <a:r>
              <a:rPr lang="en-US" sz="3600" dirty="0" err="1" smtClean="0"/>
              <a:t>Meadowhawk</a:t>
            </a:r>
            <a:r>
              <a:rPr lang="en-US" sz="3600" i="1" dirty="0" smtClean="0"/>
              <a:t>, </a:t>
            </a:r>
            <a:r>
              <a:rPr lang="en-US" sz="3600" i="1" dirty="0"/>
              <a:t>Sympetrum </a:t>
            </a:r>
            <a:r>
              <a:rPr lang="en-US" sz="3600" i="1" dirty="0" err="1"/>
              <a:t>vicinum</a:t>
            </a:r>
            <a:endParaRPr lang="en-US" sz="3600" i="1" dirty="0"/>
          </a:p>
        </p:txBody>
      </p:sp>
    </p:spTree>
    <p:extLst>
      <p:ext uri="{BB962C8B-B14F-4D97-AF65-F5344CB8AC3E}">
        <p14:creationId xmlns:p14="http://schemas.microsoft.com/office/powerpoint/2010/main" val="23560327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smtClean="0"/>
              <a:t>Familiar Bluet, </a:t>
            </a:r>
            <a:r>
              <a:rPr lang="en-US" sz="4000" i="1" dirty="0" err="1"/>
              <a:t>Enallagma</a:t>
            </a:r>
            <a:r>
              <a:rPr lang="en-US" sz="4000" i="1" dirty="0"/>
              <a:t> </a:t>
            </a:r>
            <a:r>
              <a:rPr lang="en-US" sz="4000" i="1" dirty="0" err="1"/>
              <a:t>civile</a:t>
            </a:r>
            <a:endParaRPr lang="en-US" sz="4000" i="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255"/>
          <a:stretch/>
        </p:blipFill>
        <p:spPr>
          <a:xfrm>
            <a:off x="0" y="831015"/>
            <a:ext cx="9144000" cy="5874585"/>
          </a:xfrm>
          <a:prstGeom prst="rect">
            <a:avLst/>
          </a:prstGeom>
        </p:spPr>
      </p:pic>
    </p:spTree>
    <p:extLst>
      <p:ext uri="{BB962C8B-B14F-4D97-AF65-F5344CB8AC3E}">
        <p14:creationId xmlns:p14="http://schemas.microsoft.com/office/powerpoint/2010/main" val="15348205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r>
              <a:rPr lang="en-US" sz="3800" dirty="0" smtClean="0"/>
              <a:t>Gardens are for the birds…</a:t>
            </a:r>
            <a:endParaRPr lang="en-US" sz="38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3632"/>
          <a:stretch/>
        </p:blipFill>
        <p:spPr>
          <a:xfrm>
            <a:off x="268438" y="1143000"/>
            <a:ext cx="4551536" cy="5486400"/>
          </a:xfrm>
          <a:prstGeom prst="rect">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143000"/>
            <a:ext cx="3922776" cy="5486400"/>
          </a:xfrm>
          <a:prstGeom prst="rect">
            <a:avLst/>
          </a:prstGeom>
        </p:spPr>
      </p:pic>
    </p:spTree>
    <p:extLst>
      <p:ext uri="{BB962C8B-B14F-4D97-AF65-F5344CB8AC3E}">
        <p14:creationId xmlns:p14="http://schemas.microsoft.com/office/powerpoint/2010/main" val="17151613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5080"/>
          <a:stretch/>
        </p:blipFill>
        <p:spPr>
          <a:xfrm>
            <a:off x="838200" y="3467100"/>
            <a:ext cx="4368800" cy="3110163"/>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502" t="6401" r="3674" b="7074"/>
          <a:stretch/>
        </p:blipFill>
        <p:spPr>
          <a:xfrm>
            <a:off x="838200" y="381001"/>
            <a:ext cx="4368800" cy="28575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2551" r="22223"/>
          <a:stretch/>
        </p:blipFill>
        <p:spPr>
          <a:xfrm>
            <a:off x="5482389" y="609600"/>
            <a:ext cx="3469247" cy="5753100"/>
          </a:xfrm>
          <a:prstGeom prst="rect">
            <a:avLst/>
          </a:prstGeom>
        </p:spPr>
      </p:pic>
      <p:sp>
        <p:nvSpPr>
          <p:cNvPr id="2" name="TextBox 1"/>
          <p:cNvSpPr txBox="1"/>
          <p:nvPr/>
        </p:nvSpPr>
        <p:spPr>
          <a:xfrm>
            <a:off x="838200" y="2869168"/>
            <a:ext cx="1561646"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Hermit Thrush</a:t>
            </a:r>
            <a:endParaRPr lang="en-US"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5482389" y="6031468"/>
            <a:ext cx="1555426"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Coopers Hawk</a:t>
            </a:r>
            <a:endParaRPr lang="en-US"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834189" y="6221604"/>
            <a:ext cx="1754006"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Eastern Bluebird</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289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Year Round Habitat</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48" r="-5344"/>
          <a:stretch/>
        </p:blipFill>
        <p:spPr>
          <a:xfrm>
            <a:off x="464445" y="1295400"/>
            <a:ext cx="4183755" cy="261313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597" t="20988" r="2104" b="1"/>
          <a:stretch/>
        </p:blipFill>
        <p:spPr>
          <a:xfrm>
            <a:off x="457200" y="4038600"/>
            <a:ext cx="3978803" cy="255454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1295400"/>
            <a:ext cx="3519407" cy="5297066"/>
          </a:xfrm>
          <a:prstGeom prst="rect">
            <a:avLst/>
          </a:prstGeom>
        </p:spPr>
      </p:pic>
      <p:sp>
        <p:nvSpPr>
          <p:cNvPr id="6" name="TextBox 5"/>
          <p:cNvSpPr txBox="1"/>
          <p:nvPr/>
        </p:nvSpPr>
        <p:spPr>
          <a:xfrm>
            <a:off x="457200" y="3577679"/>
            <a:ext cx="4026100" cy="415498"/>
          </a:xfrm>
          <a:prstGeom prst="rect">
            <a:avLst/>
          </a:prstGeom>
          <a:noFill/>
        </p:spPr>
        <p:txBody>
          <a:bodyPr wrap="square" rtlCol="0">
            <a:spAutoFit/>
          </a:bodyPr>
          <a:lstStyle/>
          <a:p>
            <a:r>
              <a:rPr lang="en-US" sz="2100" b="1" dirty="0">
                <a:effectLst>
                  <a:outerShdw blurRad="38100" dist="38100" dir="2700000" algn="tl">
                    <a:srgbClr val="000000">
                      <a:alpha val="43137"/>
                    </a:srgbClr>
                  </a:outerShdw>
                </a:effectLst>
              </a:rPr>
              <a:t>Beautyberry, </a:t>
            </a:r>
            <a:r>
              <a:rPr lang="en-US" sz="2100" b="1" i="1" dirty="0" err="1">
                <a:effectLst>
                  <a:outerShdw blurRad="38100" dist="38100" dir="2700000" algn="tl">
                    <a:srgbClr val="000000">
                      <a:alpha val="43137"/>
                    </a:srgbClr>
                  </a:outerShdw>
                </a:effectLst>
              </a:rPr>
              <a:t>Callicarpa</a:t>
            </a:r>
            <a:r>
              <a:rPr lang="en-US" sz="2100" b="1" i="1" dirty="0">
                <a:effectLst>
                  <a:outerShdw blurRad="38100" dist="38100" dir="2700000" algn="tl">
                    <a:srgbClr val="000000">
                      <a:alpha val="43137"/>
                    </a:srgbClr>
                  </a:outerShdw>
                </a:effectLst>
              </a:rPr>
              <a:t> </a:t>
            </a:r>
            <a:r>
              <a:rPr lang="en-US" sz="2100" b="1" i="1" dirty="0" err="1">
                <a:effectLst>
                  <a:outerShdw blurRad="38100" dist="38100" dir="2700000" algn="tl">
                    <a:srgbClr val="000000">
                      <a:alpha val="43137"/>
                    </a:srgbClr>
                  </a:outerShdw>
                </a:effectLst>
              </a:rPr>
              <a:t>americana</a:t>
            </a:r>
            <a:endParaRPr lang="en-US" sz="2100" b="1" i="1" dirty="0">
              <a:effectLst>
                <a:outerShdw blurRad="38100" dist="38100" dir="2700000" algn="tl">
                  <a:srgbClr val="000000">
                    <a:alpha val="43137"/>
                  </a:srgbClr>
                </a:outerShdw>
              </a:effectLst>
            </a:endParaRPr>
          </a:p>
        </p:txBody>
      </p:sp>
      <p:sp>
        <p:nvSpPr>
          <p:cNvPr id="7" name="TextBox 6"/>
          <p:cNvSpPr txBox="1"/>
          <p:nvPr/>
        </p:nvSpPr>
        <p:spPr>
          <a:xfrm>
            <a:off x="533400" y="6229290"/>
            <a:ext cx="3318794" cy="415498"/>
          </a:xfrm>
          <a:prstGeom prst="rect">
            <a:avLst/>
          </a:prstGeom>
          <a:noFill/>
        </p:spPr>
        <p:txBody>
          <a:bodyPr wrap="none" rtlCol="0">
            <a:spAutoFit/>
          </a:bodyPr>
          <a:lstStyle/>
          <a:p>
            <a:r>
              <a:rPr lang="en-US" sz="2100" b="1" dirty="0" smtClean="0">
                <a:effectLst>
                  <a:outerShdw blurRad="38100" dist="38100" dir="2700000" algn="tl">
                    <a:srgbClr val="000000">
                      <a:alpha val="43137"/>
                    </a:srgbClr>
                  </a:outerShdw>
                </a:effectLst>
              </a:rPr>
              <a:t>Winterberry, </a:t>
            </a:r>
            <a:r>
              <a:rPr lang="en-US" sz="2100" b="1" i="1" dirty="0">
                <a:effectLst>
                  <a:outerShdw blurRad="38100" dist="38100" dir="2700000" algn="tl">
                    <a:srgbClr val="000000">
                      <a:alpha val="43137"/>
                    </a:srgbClr>
                  </a:outerShdw>
                </a:effectLst>
              </a:rPr>
              <a:t>Ilex </a:t>
            </a:r>
            <a:r>
              <a:rPr lang="en-US" sz="2100" b="1" i="1" dirty="0" err="1">
                <a:effectLst>
                  <a:outerShdw blurRad="38100" dist="38100" dir="2700000" algn="tl">
                    <a:srgbClr val="000000">
                      <a:alpha val="43137"/>
                    </a:srgbClr>
                  </a:outerShdw>
                </a:effectLst>
              </a:rPr>
              <a:t>verticillata</a:t>
            </a:r>
            <a:endParaRPr lang="en-US" sz="21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93478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722"/>
          <a:stretch/>
        </p:blipFill>
        <p:spPr>
          <a:xfrm>
            <a:off x="0" y="722527"/>
            <a:ext cx="9144000" cy="5906873"/>
          </a:xfrm>
          <a:prstGeom prst="rect">
            <a:avLst/>
          </a:prstGeom>
        </p:spPr>
      </p:pic>
      <p:sp>
        <p:nvSpPr>
          <p:cNvPr id="2" name="Title 1"/>
          <p:cNvSpPr>
            <a:spLocks noGrp="1"/>
          </p:cNvSpPr>
          <p:nvPr>
            <p:ph type="title"/>
          </p:nvPr>
        </p:nvSpPr>
        <p:spPr>
          <a:xfrm>
            <a:off x="457200" y="-152400"/>
            <a:ext cx="8229600" cy="1143000"/>
          </a:xfrm>
        </p:spPr>
        <p:txBody>
          <a:bodyPr>
            <a:normAutofit/>
          </a:bodyPr>
          <a:lstStyle/>
          <a:p>
            <a:r>
              <a:rPr lang="en-US" sz="4000" dirty="0" smtClean="0"/>
              <a:t>Places to hide and reproduce</a:t>
            </a:r>
            <a:endParaRPr lang="en-US" sz="4000" dirty="0"/>
          </a:p>
        </p:txBody>
      </p:sp>
    </p:spTree>
    <p:extLst>
      <p:ext uri="{BB962C8B-B14F-4D97-AF65-F5344CB8AC3E}">
        <p14:creationId xmlns:p14="http://schemas.microsoft.com/office/powerpoint/2010/main" val="34680454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smtClean="0"/>
              <a:t>Plenty of Food for Adults &amp; Young</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43000"/>
            <a:ext cx="6096000" cy="4572000"/>
          </a:xfrm>
          <a:prstGeom prst="rect">
            <a:avLst/>
          </a:prstGeom>
        </p:spPr>
      </p:pic>
      <p:sp>
        <p:nvSpPr>
          <p:cNvPr id="4" name="Rectangle 3"/>
          <p:cNvSpPr/>
          <p:nvPr/>
        </p:nvSpPr>
        <p:spPr>
          <a:xfrm>
            <a:off x="3475289" y="3244334"/>
            <a:ext cx="2193421" cy="369332"/>
          </a:xfrm>
          <a:prstGeom prst="rect">
            <a:avLst/>
          </a:prstGeom>
        </p:spPr>
        <p:txBody>
          <a:bodyPr wrap="none">
            <a:spAutoFit/>
          </a:bodyPr>
          <a:lstStyle/>
          <a:p>
            <a:r>
              <a:rPr lang="en-US" b="1" dirty="0" err="1"/>
              <a:t>Macrosiagon</a:t>
            </a:r>
            <a:r>
              <a:rPr lang="en-US" b="1" dirty="0"/>
              <a:t> </a:t>
            </a:r>
            <a:r>
              <a:rPr lang="en-US" b="1" dirty="0" err="1"/>
              <a:t>limbata</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504"/>
          <a:stretch/>
        </p:blipFill>
        <p:spPr>
          <a:xfrm>
            <a:off x="0" y="830733"/>
            <a:ext cx="9144000" cy="5798667"/>
          </a:xfrm>
          <a:prstGeom prst="rect">
            <a:avLst/>
          </a:prstGeom>
        </p:spPr>
      </p:pic>
      <p:sp>
        <p:nvSpPr>
          <p:cNvPr id="6" name="Title 1"/>
          <p:cNvSpPr txBox="1">
            <a:spLocks/>
          </p:cNvSpPr>
          <p:nvPr/>
        </p:nvSpPr>
        <p:spPr>
          <a:xfrm>
            <a:off x="10332" y="6190281"/>
            <a:ext cx="3037668" cy="4191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effectLst>
                  <a:outerShdw blurRad="38100" dist="38100" dir="2700000" algn="tl">
                    <a:srgbClr val="000000">
                      <a:alpha val="43137"/>
                    </a:srgbClr>
                  </a:outerShdw>
                </a:effectLst>
              </a:rPr>
              <a:t>Mating pair of Luna Moths</a:t>
            </a:r>
            <a:endParaRPr lang="en-US" sz="18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1175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b="1" dirty="0" smtClean="0"/>
              <a:t>Big Things Often Have Small Beginnings</a:t>
            </a:r>
            <a:endParaRPr lang="en-US" b="1" dirty="0"/>
          </a:p>
        </p:txBody>
      </p:sp>
      <p:sp>
        <p:nvSpPr>
          <p:cNvPr id="3" name="Rectangle 2"/>
          <p:cNvSpPr/>
          <p:nvPr/>
        </p:nvSpPr>
        <p:spPr>
          <a:xfrm>
            <a:off x="609600" y="1600200"/>
            <a:ext cx="3505200" cy="4241161"/>
          </a:xfrm>
          <a:prstGeom prst="rect">
            <a:avLst/>
          </a:prstGeom>
        </p:spPr>
        <p:txBody>
          <a:bodyPr wrap="square">
            <a:spAutoFit/>
          </a:bodyPr>
          <a:lstStyle/>
          <a:p>
            <a:pPr>
              <a:lnSpc>
                <a:spcPct val="130000"/>
              </a:lnSpc>
            </a:pPr>
            <a:r>
              <a:rPr lang="en-US" sz="3200" b="1" dirty="0">
                <a:effectLst>
                  <a:outerShdw blurRad="38100" dist="38100" dir="2700000" algn="tl">
                    <a:srgbClr val="000000">
                      <a:alpha val="43137"/>
                    </a:srgbClr>
                  </a:outerShdw>
                </a:effectLst>
              </a:rPr>
              <a:t>Urbanization and development is the single biggest factor in loss of forestland </a:t>
            </a:r>
            <a:r>
              <a:rPr lang="en-US" sz="3200" b="1" dirty="0" smtClean="0">
                <a:effectLst>
                  <a:outerShdw blurRad="38100" dist="38100" dir="2700000" algn="tl">
                    <a:srgbClr val="000000">
                      <a:alpha val="43137"/>
                    </a:srgbClr>
                  </a:outerShdw>
                </a:effectLst>
              </a:rPr>
              <a:t>acreage in Virginia.</a:t>
            </a:r>
            <a:r>
              <a:rPr lang="en-US" sz="3200" b="1" dirty="0">
                <a:effectLst>
                  <a:outerShdw blurRad="38100" dist="38100" dir="2700000" algn="tl">
                    <a:srgbClr val="000000">
                      <a:alpha val="43137"/>
                    </a:srgbClr>
                  </a:outerShdw>
                </a:effectLst>
              </a:rPr>
              <a:t> </a:t>
            </a:r>
            <a:endParaRPr lang="en-US" sz="3200" b="1" dirty="0" smtClean="0">
              <a:effectLst>
                <a:outerShdw blurRad="38100" dist="38100" dir="2700000" algn="tl">
                  <a:srgbClr val="000000">
                    <a:alpha val="43137"/>
                  </a:srgbClr>
                </a:outerShdw>
              </a:effectLst>
            </a:endParaRPr>
          </a:p>
          <a:p>
            <a:r>
              <a:rPr lang="en-US" sz="2000" b="1" i="1" dirty="0" smtClean="0">
                <a:effectLst>
                  <a:outerShdw blurRad="38100" dist="38100" dir="2700000" algn="tl">
                    <a:srgbClr val="000000">
                      <a:alpha val="43137"/>
                    </a:srgbClr>
                  </a:outerShdw>
                </a:effectLst>
              </a:rPr>
              <a:t>Source: VA Dept. of Forestry</a:t>
            </a:r>
            <a:endParaRPr lang="en-US" sz="2000" b="1" i="1" dirty="0">
              <a:effectLst>
                <a:outerShdw blurRad="38100" dist="38100" dir="2700000" algn="tl">
                  <a:srgbClr val="000000">
                    <a:alpha val="43137"/>
                  </a:srgbClr>
                </a:outerShdw>
              </a:effectLst>
            </a:endParaRPr>
          </a:p>
        </p:txBody>
      </p:sp>
      <p:grpSp>
        <p:nvGrpSpPr>
          <p:cNvPr id="6" name="Group 5"/>
          <p:cNvGrpSpPr/>
          <p:nvPr/>
        </p:nvGrpSpPr>
        <p:grpSpPr>
          <a:xfrm>
            <a:off x="4648200" y="1495257"/>
            <a:ext cx="3581401" cy="4676943"/>
            <a:chOff x="4511038" y="1612653"/>
            <a:chExt cx="3581401" cy="467694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039" y="1612653"/>
              <a:ext cx="3581400" cy="4230000"/>
            </a:xfrm>
            <a:prstGeom prst="rect">
              <a:avLst/>
            </a:prstGeom>
          </p:spPr>
        </p:pic>
        <p:sp>
          <p:nvSpPr>
            <p:cNvPr id="5" name="TextBox 4"/>
            <p:cNvSpPr txBox="1"/>
            <p:nvPr/>
          </p:nvSpPr>
          <p:spPr>
            <a:xfrm>
              <a:off x="4511038" y="5181600"/>
              <a:ext cx="3581401" cy="1107996"/>
            </a:xfrm>
            <a:prstGeom prst="rect">
              <a:avLst/>
            </a:prstGeom>
            <a:solidFill>
              <a:schemeClr val="tx1"/>
            </a:solidFill>
          </p:spPr>
          <p:txBody>
            <a:bodyPr wrap="square" rtlCol="0">
              <a:spAutoFit/>
            </a:bodyPr>
            <a:lstStyle/>
            <a:p>
              <a:pPr algn="ctr"/>
              <a:r>
                <a:rPr lang="en-US" sz="2200" b="1" i="1" spc="20" dirty="0" smtClean="0">
                  <a:solidFill>
                    <a:schemeClr val="bg1"/>
                  </a:solidFill>
                  <a:latin typeface="Arial Narrow" panose="020B0606020202030204" pitchFamily="34" charset="0"/>
                </a:rPr>
                <a:t>A high-rise block of condos</a:t>
              </a:r>
            </a:p>
            <a:p>
              <a:pPr algn="ctr"/>
              <a:r>
                <a:rPr lang="en-US" sz="2200" b="1" i="1" spc="20" dirty="0">
                  <a:solidFill>
                    <a:schemeClr val="bg1"/>
                  </a:solidFill>
                  <a:latin typeface="Arial Narrow" panose="020B0606020202030204" pitchFamily="34" charset="0"/>
                </a:rPr>
                <a:t>w</a:t>
              </a:r>
              <a:r>
                <a:rPr lang="en-US" sz="2200" b="1" i="1" spc="20" dirty="0" smtClean="0">
                  <a:solidFill>
                    <a:schemeClr val="bg1"/>
                  </a:solidFill>
                  <a:latin typeface="Arial Narrow" panose="020B0606020202030204" pitchFamily="34" charset="0"/>
                </a:rPr>
                <a:t>ould give many people a chance to enjoy a rural life…</a:t>
              </a:r>
              <a:endParaRPr lang="en-US" sz="2200" b="1" i="1" spc="20" dirty="0">
                <a:solidFill>
                  <a:schemeClr val="bg1"/>
                </a:solidFill>
                <a:latin typeface="Arial Narrow" panose="020B0606020202030204" pitchFamily="34" charset="0"/>
              </a:endParaRPr>
            </a:p>
          </p:txBody>
        </p:sp>
      </p:grpSp>
    </p:spTree>
    <p:extLst>
      <p:ext uri="{BB962C8B-B14F-4D97-AF65-F5344CB8AC3E}">
        <p14:creationId xmlns:p14="http://schemas.microsoft.com/office/powerpoint/2010/main" val="39738561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8941" t="9361" r="14051" b="7189"/>
          <a:stretch/>
        </p:blipFill>
        <p:spPr>
          <a:xfrm>
            <a:off x="4680195" y="1295400"/>
            <a:ext cx="3549405" cy="255427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487" t="12282" r="8377" b="13845"/>
          <a:stretch/>
        </p:blipFill>
        <p:spPr>
          <a:xfrm>
            <a:off x="381000" y="1295400"/>
            <a:ext cx="4037161" cy="2534694"/>
          </a:xfrm>
          <a:prstGeom prst="rect">
            <a:avLst/>
          </a:prstGeom>
        </p:spPr>
      </p:pic>
      <p:sp>
        <p:nvSpPr>
          <p:cNvPr id="2" name="Title 1"/>
          <p:cNvSpPr>
            <a:spLocks noGrp="1"/>
          </p:cNvSpPr>
          <p:nvPr>
            <p:ph type="title"/>
          </p:nvPr>
        </p:nvSpPr>
        <p:spPr/>
        <p:txBody>
          <a:bodyPr/>
          <a:lstStyle/>
          <a:p>
            <a:r>
              <a:rPr lang="en-US" dirty="0" smtClean="0"/>
              <a:t>Water for Wildlife</a:t>
            </a: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000" t="13659" r="6535" b="26878"/>
          <a:stretch/>
        </p:blipFill>
        <p:spPr>
          <a:xfrm>
            <a:off x="381000" y="4106173"/>
            <a:ext cx="4037161" cy="2294627"/>
          </a:xfrm>
          <a:prstGeom prst="rect">
            <a:avLst/>
          </a:prstGeom>
        </p:spPr>
      </p:pic>
      <p:sp>
        <p:nvSpPr>
          <p:cNvPr id="9" name="Title 1"/>
          <p:cNvSpPr txBox="1">
            <a:spLocks/>
          </p:cNvSpPr>
          <p:nvPr/>
        </p:nvSpPr>
        <p:spPr>
          <a:xfrm>
            <a:off x="5867400" y="5981700"/>
            <a:ext cx="2324820" cy="4191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000" b="1" dirty="0" smtClean="0">
                <a:effectLst>
                  <a:outerShdw blurRad="38100" dist="38100" dir="2700000" algn="tl">
                    <a:srgbClr val="000000">
                      <a:alpha val="43137"/>
                    </a:srgbClr>
                  </a:outerShdw>
                </a:effectLst>
              </a:rPr>
              <a:t>Rough Green Snake</a:t>
            </a:r>
            <a:endParaRPr lang="en-US" sz="2000" b="1" i="1" dirty="0">
              <a:effectLst>
                <a:outerShdw blurRad="38100" dist="38100" dir="2700000" algn="tl">
                  <a:srgbClr val="000000">
                    <a:alpha val="43137"/>
                  </a:srgbClr>
                </a:outerShdw>
              </a:effectLst>
            </a:endParaRPr>
          </a:p>
        </p:txBody>
      </p:sp>
      <p:sp>
        <p:nvSpPr>
          <p:cNvPr id="10" name="Title 1"/>
          <p:cNvSpPr txBox="1">
            <a:spLocks/>
          </p:cNvSpPr>
          <p:nvPr/>
        </p:nvSpPr>
        <p:spPr>
          <a:xfrm>
            <a:off x="381000" y="6057900"/>
            <a:ext cx="2324820" cy="4191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effectLst>
                  <a:outerShdw blurRad="38100" dist="38100" dir="2700000" algn="tl">
                    <a:srgbClr val="000000">
                      <a:alpha val="43137"/>
                    </a:srgbClr>
                  </a:outerShdw>
                </a:effectLst>
              </a:rPr>
              <a:t>Tufted Titmouse</a:t>
            </a:r>
            <a:endParaRPr lang="en-US" sz="2000" b="1" i="1" dirty="0">
              <a:effectLst>
                <a:outerShdw blurRad="38100" dist="38100" dir="2700000" algn="tl">
                  <a:srgbClr val="000000">
                    <a:alpha val="43137"/>
                  </a:srgbClr>
                </a:outerShdw>
              </a:effectLst>
            </a:endParaRPr>
          </a:p>
        </p:txBody>
      </p:sp>
      <p:sp>
        <p:nvSpPr>
          <p:cNvPr id="12" name="Title 1"/>
          <p:cNvSpPr txBox="1">
            <a:spLocks/>
          </p:cNvSpPr>
          <p:nvPr/>
        </p:nvSpPr>
        <p:spPr>
          <a:xfrm>
            <a:off x="369930" y="3467100"/>
            <a:ext cx="2324820" cy="4191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effectLst>
                  <a:outerShdw blurRad="38100" dist="38100" dir="2700000" algn="tl">
                    <a:srgbClr val="000000">
                      <a:alpha val="43137"/>
                    </a:srgbClr>
                  </a:outerShdw>
                </a:effectLst>
              </a:rPr>
              <a:t>Pickerel Frog</a:t>
            </a:r>
            <a:endParaRPr lang="en-US" sz="2000" b="1" i="1" dirty="0">
              <a:effectLst>
                <a:outerShdw blurRad="38100" dist="38100" dir="2700000" algn="tl">
                  <a:srgbClr val="000000">
                    <a:alpha val="43137"/>
                  </a:srgbClr>
                </a:outerShdw>
              </a:effectLst>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5130" t="9777" r="-3469" b="-2615"/>
          <a:stretch/>
        </p:blipFill>
        <p:spPr>
          <a:xfrm>
            <a:off x="4652535" y="4106172"/>
            <a:ext cx="3732340" cy="2370827"/>
          </a:xfrm>
          <a:prstGeom prst="rect">
            <a:avLst/>
          </a:prstGeom>
        </p:spPr>
      </p:pic>
      <p:sp>
        <p:nvSpPr>
          <p:cNvPr id="15" name="Title 1"/>
          <p:cNvSpPr txBox="1">
            <a:spLocks/>
          </p:cNvSpPr>
          <p:nvPr/>
        </p:nvSpPr>
        <p:spPr>
          <a:xfrm>
            <a:off x="4629517" y="6057900"/>
            <a:ext cx="1889188" cy="42914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000" b="1" dirty="0" smtClean="0">
                <a:effectLst>
                  <a:outerShdw blurRad="38100" dist="38100" dir="2700000" algn="tl">
                    <a:srgbClr val="000000">
                      <a:alpha val="43137"/>
                    </a:srgbClr>
                  </a:outerShdw>
                </a:effectLst>
              </a:rPr>
              <a:t>Five-lined Skink</a:t>
            </a:r>
            <a:endParaRPr lang="en-US" sz="2000" b="1" i="1" dirty="0">
              <a:effectLst>
                <a:outerShdw blurRad="38100" dist="38100" dir="2700000" algn="tl">
                  <a:srgbClr val="000000">
                    <a:alpha val="43137"/>
                  </a:srgbClr>
                </a:outerShdw>
              </a:effectLst>
            </a:endParaRPr>
          </a:p>
        </p:txBody>
      </p:sp>
      <p:sp>
        <p:nvSpPr>
          <p:cNvPr id="11" name="Title 1"/>
          <p:cNvSpPr txBox="1">
            <a:spLocks/>
          </p:cNvSpPr>
          <p:nvPr/>
        </p:nvSpPr>
        <p:spPr>
          <a:xfrm>
            <a:off x="4680195" y="3492285"/>
            <a:ext cx="2693499" cy="4191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effectLst>
                  <a:outerShdw blurRad="38100" dist="38100" dir="2700000" algn="tl">
                    <a:srgbClr val="000000">
                      <a:alpha val="43137"/>
                    </a:srgbClr>
                  </a:outerShdw>
                </a:effectLst>
              </a:rPr>
              <a:t>Ebony </a:t>
            </a:r>
            <a:r>
              <a:rPr lang="en-US" sz="2000" b="1" dirty="0" err="1" smtClean="0">
                <a:effectLst>
                  <a:outerShdw blurRad="38100" dist="38100" dir="2700000" algn="tl">
                    <a:srgbClr val="000000">
                      <a:alpha val="43137"/>
                    </a:srgbClr>
                  </a:outerShdw>
                </a:effectLst>
              </a:rPr>
              <a:t>Jewelwing</a:t>
            </a:r>
            <a:endParaRPr lang="en-US" sz="2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54216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097" t="6001" r="10405" b="8120"/>
          <a:stretch/>
        </p:blipFill>
        <p:spPr>
          <a:xfrm>
            <a:off x="483609" y="3887804"/>
            <a:ext cx="3571875" cy="2571750"/>
          </a:xfrm>
          <a:prstGeom prst="rect">
            <a:avLst/>
          </a:prstGeom>
        </p:spPr>
      </p:pic>
      <p:sp>
        <p:nvSpPr>
          <p:cNvPr id="2" name="Title 1"/>
          <p:cNvSpPr>
            <a:spLocks noGrp="1"/>
          </p:cNvSpPr>
          <p:nvPr>
            <p:ph type="title"/>
          </p:nvPr>
        </p:nvSpPr>
        <p:spPr>
          <a:xfrm>
            <a:off x="457200" y="152400"/>
            <a:ext cx="8229600" cy="1143000"/>
          </a:xfrm>
        </p:spPr>
        <p:txBody>
          <a:bodyPr>
            <a:normAutofit/>
          </a:bodyPr>
          <a:lstStyle/>
          <a:p>
            <a:r>
              <a:rPr lang="en-US" sz="3800" dirty="0" smtClean="0">
                <a:effectLst>
                  <a:outerShdw blurRad="38100" dist="38100" dir="2700000" algn="tl">
                    <a:srgbClr val="000000">
                      <a:alpha val="43137"/>
                    </a:srgbClr>
                  </a:outerShdw>
                </a:effectLst>
              </a:rPr>
              <a:t>Discover a refuge in your own backyard</a:t>
            </a:r>
            <a:endParaRPr lang="en-US" sz="3800" dirty="0">
              <a:effectLst>
                <a:outerShdw blurRad="38100" dist="38100" dir="2700000" algn="tl">
                  <a:srgbClr val="000000">
                    <a:alpha val="43137"/>
                  </a:srgbClr>
                </a:outerShdw>
              </a:effectLst>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09" y="1219200"/>
            <a:ext cx="3571875" cy="2571750"/>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6976" t="9156" r="-5615" b="14671"/>
          <a:stretch/>
        </p:blipFill>
        <p:spPr>
          <a:xfrm>
            <a:off x="4599709" y="1219200"/>
            <a:ext cx="3990109" cy="2571750"/>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r="4020"/>
          <a:stretch/>
        </p:blipFill>
        <p:spPr>
          <a:xfrm>
            <a:off x="4599708" y="3917434"/>
            <a:ext cx="3771999" cy="2609764"/>
          </a:xfrm>
          <a:prstGeom prst="rect">
            <a:avLst/>
          </a:prstGeom>
        </p:spPr>
      </p:pic>
      <p:sp>
        <p:nvSpPr>
          <p:cNvPr id="20" name="Rectangle 19"/>
          <p:cNvSpPr/>
          <p:nvPr/>
        </p:nvSpPr>
        <p:spPr>
          <a:xfrm>
            <a:off x="6350321" y="3352800"/>
            <a:ext cx="2021387" cy="461665"/>
          </a:xfrm>
          <a:prstGeom prst="rect">
            <a:avLst/>
          </a:prstGeom>
        </p:spPr>
        <p:txBody>
          <a:bodyPr wrap="none">
            <a:spAutoFit/>
          </a:bodyPr>
          <a:lstStyle/>
          <a:p>
            <a:r>
              <a:rPr lang="en-US" sz="2400" b="1" dirty="0">
                <a:effectLst>
                  <a:outerShdw blurRad="38100" dist="38100" dir="2700000" algn="tl">
                    <a:srgbClr val="000000">
                      <a:alpha val="43137"/>
                    </a:srgbClr>
                  </a:outerShdw>
                </a:effectLst>
              </a:rPr>
              <a:t>Tufted Titmice</a:t>
            </a:r>
          </a:p>
        </p:txBody>
      </p:sp>
      <p:sp>
        <p:nvSpPr>
          <p:cNvPr id="21" name="Rectangle 20"/>
          <p:cNvSpPr/>
          <p:nvPr/>
        </p:nvSpPr>
        <p:spPr>
          <a:xfrm>
            <a:off x="2514600" y="3352800"/>
            <a:ext cx="1612364" cy="461665"/>
          </a:xfrm>
          <a:prstGeom prst="rect">
            <a:avLst/>
          </a:prstGeom>
        </p:spPr>
        <p:txBody>
          <a:bodyPr wrap="none">
            <a:spAutoFit/>
          </a:bodyPr>
          <a:lstStyle/>
          <a:p>
            <a:r>
              <a:rPr lang="en-US" sz="2400" b="1" dirty="0" smtClean="0">
                <a:effectLst>
                  <a:outerShdw blurRad="38100" dist="38100" dir="2700000" algn="tl">
                    <a:srgbClr val="000000">
                      <a:alpha val="43137"/>
                    </a:srgbClr>
                  </a:outerShdw>
                </a:effectLst>
              </a:rPr>
              <a:t>Chickadees</a:t>
            </a:r>
            <a:endParaRPr lang="en-US" sz="2400" b="1" dirty="0">
              <a:effectLst>
                <a:outerShdw blurRad="38100" dist="38100" dir="2700000" algn="tl">
                  <a:srgbClr val="000000">
                    <a:alpha val="43137"/>
                  </a:srgbClr>
                </a:outerShdw>
              </a:effectLst>
            </a:endParaRPr>
          </a:p>
        </p:txBody>
      </p:sp>
      <p:sp>
        <p:nvSpPr>
          <p:cNvPr id="22" name="Rectangle 21"/>
          <p:cNvSpPr/>
          <p:nvPr/>
        </p:nvSpPr>
        <p:spPr>
          <a:xfrm>
            <a:off x="7010400" y="6096000"/>
            <a:ext cx="1387944" cy="461665"/>
          </a:xfrm>
          <a:prstGeom prst="rect">
            <a:avLst/>
          </a:prstGeom>
        </p:spPr>
        <p:txBody>
          <a:bodyPr wrap="none">
            <a:spAutoFit/>
          </a:bodyPr>
          <a:lstStyle/>
          <a:p>
            <a:r>
              <a:rPr lang="en-US" sz="2400" b="1" dirty="0" smtClean="0">
                <a:effectLst>
                  <a:outerShdw blurRad="38100" dist="38100" dir="2700000" algn="tl">
                    <a:srgbClr val="000000">
                      <a:alpha val="43137"/>
                    </a:srgbClr>
                  </a:outerShdw>
                </a:effectLst>
              </a:rPr>
              <a:t>Bluebirds</a:t>
            </a:r>
            <a:endParaRPr lang="en-US" sz="2400" b="1" dirty="0">
              <a:effectLst>
                <a:outerShdw blurRad="38100" dist="38100" dir="2700000" algn="tl">
                  <a:srgbClr val="000000">
                    <a:alpha val="43137"/>
                  </a:srgbClr>
                </a:outerShdw>
              </a:effectLst>
            </a:endParaRPr>
          </a:p>
        </p:txBody>
      </p:sp>
      <p:sp>
        <p:nvSpPr>
          <p:cNvPr id="23" name="Rectangle 22"/>
          <p:cNvSpPr/>
          <p:nvPr/>
        </p:nvSpPr>
        <p:spPr>
          <a:xfrm>
            <a:off x="1981200" y="6019800"/>
            <a:ext cx="2127890" cy="461665"/>
          </a:xfrm>
          <a:prstGeom prst="rect">
            <a:avLst/>
          </a:prstGeom>
        </p:spPr>
        <p:txBody>
          <a:bodyPr wrap="none">
            <a:spAutoFit/>
          </a:bodyPr>
          <a:lstStyle/>
          <a:p>
            <a:r>
              <a:rPr lang="en-US" sz="2400" b="1" dirty="0" smtClean="0">
                <a:effectLst>
                  <a:outerShdw blurRad="38100" dist="38100" dir="2700000" algn="tl">
                    <a:srgbClr val="000000">
                      <a:alpha val="43137"/>
                    </a:srgbClr>
                  </a:outerShdw>
                </a:effectLst>
              </a:rPr>
              <a:t>Carolina Wrens</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46186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59"/>
            <a:ext cx="9144000" cy="684014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876800"/>
            <a:ext cx="1821452" cy="1827981"/>
          </a:xfrm>
          <a:prstGeom prst="rect">
            <a:avLst/>
          </a:prstGeom>
        </p:spPr>
      </p:pic>
      <p:sp>
        <p:nvSpPr>
          <p:cNvPr id="8" name="TextBox 7"/>
          <p:cNvSpPr txBox="1"/>
          <p:nvPr/>
        </p:nvSpPr>
        <p:spPr>
          <a:xfrm>
            <a:off x="6400800" y="304800"/>
            <a:ext cx="2590800" cy="273921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He who plants a tree</a:t>
            </a:r>
          </a:p>
          <a:p>
            <a:pPr algn="ctr"/>
            <a:r>
              <a:rPr lang="en-US" sz="3600" b="1" dirty="0">
                <a:effectLst>
                  <a:outerShdw blurRad="38100" dist="38100" dir="2700000" algn="tl">
                    <a:srgbClr val="000000">
                      <a:alpha val="43137"/>
                    </a:srgbClr>
                  </a:outerShdw>
                </a:effectLst>
              </a:rPr>
              <a:t>Plants a hope. </a:t>
            </a:r>
          </a:p>
          <a:p>
            <a:pPr algn="ctr"/>
            <a:r>
              <a:rPr lang="en-US" sz="2400" i="1" dirty="0" smtClean="0"/>
              <a:t>--Lucy </a:t>
            </a:r>
            <a:r>
              <a:rPr lang="en-US" sz="2400" i="1" dirty="0" err="1"/>
              <a:t>Larcom</a:t>
            </a:r>
            <a:endParaRPr lang="en-US" sz="2400" i="1" dirty="0"/>
          </a:p>
        </p:txBody>
      </p:sp>
    </p:spTree>
    <p:extLst>
      <p:ext uri="{BB962C8B-B14F-4D97-AF65-F5344CB8AC3E}">
        <p14:creationId xmlns:p14="http://schemas.microsoft.com/office/powerpoint/2010/main" val="26609970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73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1520"/>
          <a:stretch/>
        </p:blipFill>
        <p:spPr bwMode="auto">
          <a:xfrm>
            <a:off x="0" y="1134308"/>
            <a:ext cx="9144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926" y="381000"/>
            <a:ext cx="9137073" cy="677108"/>
          </a:xfrm>
          <a:prstGeom prst="rect">
            <a:avLst/>
          </a:prstGeom>
        </p:spPr>
        <p:txBody>
          <a:bodyPr wrap="square">
            <a:spAutoFit/>
          </a:bodyPr>
          <a:lstStyle/>
          <a:p>
            <a:pPr algn="ctr"/>
            <a:r>
              <a:rPr lang="en-US" sz="3700" b="1" dirty="0">
                <a:effectLst>
                  <a:outerShdw blurRad="38100" dist="38100" dir="2700000" algn="tl">
                    <a:srgbClr val="000000">
                      <a:alpha val="43137"/>
                    </a:srgbClr>
                  </a:outerShdw>
                </a:effectLst>
              </a:rPr>
              <a:t>No parcel is too small to make a </a:t>
            </a:r>
            <a:r>
              <a:rPr lang="en-US" sz="3700" b="1" dirty="0" smtClean="0">
                <a:effectLst>
                  <a:outerShdw blurRad="38100" dist="38100" dir="2700000" algn="tl">
                    <a:srgbClr val="000000">
                      <a:alpha val="43137"/>
                    </a:srgbClr>
                  </a:outerShdw>
                </a:effectLst>
              </a:rPr>
              <a:t>difference</a:t>
            </a:r>
            <a:endParaRPr lang="en-US" sz="3700" b="1" dirty="0">
              <a:effectLst>
                <a:outerShdw blurRad="38100" dist="38100" dir="2700000" algn="tl">
                  <a:srgbClr val="000000">
                    <a:alpha val="43137"/>
                  </a:srgbClr>
                </a:outerShdw>
              </a:effectLst>
            </a:endParaRPr>
          </a:p>
        </p:txBody>
      </p:sp>
      <p:sp>
        <p:nvSpPr>
          <p:cNvPr id="4" name="Rectangle 3"/>
          <p:cNvSpPr/>
          <p:nvPr/>
        </p:nvSpPr>
        <p:spPr>
          <a:xfrm>
            <a:off x="-1" y="5638800"/>
            <a:ext cx="9143999" cy="1148904"/>
          </a:xfrm>
          <a:prstGeom prst="rect">
            <a:avLst/>
          </a:prstGeom>
        </p:spPr>
        <p:txBody>
          <a:bodyPr wrap="square">
            <a:spAutoFit/>
          </a:bodyPr>
          <a:lstStyle/>
          <a:p>
            <a:pPr algn="ctr">
              <a:lnSpc>
                <a:spcPts val="3000"/>
              </a:lnSpc>
            </a:pPr>
            <a:r>
              <a:rPr lang="en-US" sz="3400" b="1" baseline="30000" dirty="0">
                <a:effectLst>
                  <a:outerShdw blurRad="38100" dist="38100" dir="2700000" algn="tl">
                    <a:srgbClr val="000000">
                      <a:alpha val="43137"/>
                    </a:srgbClr>
                  </a:outerShdw>
                </a:effectLst>
              </a:rPr>
              <a:t>Every little bit helps. It’s </a:t>
            </a:r>
            <a:r>
              <a:rPr lang="en-US" sz="3400" b="1" baseline="30000" dirty="0" smtClean="0">
                <a:effectLst>
                  <a:outerShdw blurRad="38100" dist="38100" dir="2700000" algn="tl">
                    <a:srgbClr val="000000">
                      <a:alpha val="43137"/>
                    </a:srgbClr>
                  </a:outerShdw>
                </a:effectLst>
              </a:rPr>
              <a:t>amazing how </a:t>
            </a:r>
            <a:r>
              <a:rPr lang="en-US" sz="3400" b="1" baseline="30000" dirty="0">
                <a:effectLst>
                  <a:outerShdw blurRad="38100" dist="38100" dir="2700000" algn="tl">
                    <a:srgbClr val="000000">
                      <a:alpha val="43137"/>
                    </a:srgbClr>
                  </a:outerShdw>
                </a:effectLst>
              </a:rPr>
              <a:t>much you can </a:t>
            </a:r>
            <a:r>
              <a:rPr lang="en-US" sz="3400" b="1" baseline="30000" dirty="0" smtClean="0">
                <a:effectLst>
                  <a:outerShdw blurRad="38100" dist="38100" dir="2700000" algn="tl">
                    <a:srgbClr val="000000">
                      <a:alpha val="43137"/>
                    </a:srgbClr>
                  </a:outerShdw>
                </a:effectLst>
              </a:rPr>
              <a:t>do</a:t>
            </a:r>
          </a:p>
          <a:p>
            <a:pPr algn="ctr">
              <a:lnSpc>
                <a:spcPts val="3000"/>
              </a:lnSpc>
            </a:pPr>
            <a:r>
              <a:rPr lang="en-US" sz="3400" b="1" baseline="30000" dirty="0" smtClean="0">
                <a:effectLst>
                  <a:outerShdw blurRad="38100" dist="38100" dir="2700000" algn="tl">
                    <a:srgbClr val="000000">
                      <a:alpha val="43137"/>
                    </a:srgbClr>
                  </a:outerShdw>
                </a:effectLst>
              </a:rPr>
              <a:t>when you</a:t>
            </a:r>
            <a:r>
              <a:rPr lang="en-US" sz="3400" b="1" dirty="0" smtClean="0">
                <a:effectLst>
                  <a:outerShdw blurRad="38100" dist="38100" dir="2700000" algn="tl">
                    <a:srgbClr val="000000">
                      <a:alpha val="43137"/>
                    </a:srgbClr>
                  </a:outerShdw>
                </a:effectLst>
              </a:rPr>
              <a:t> </a:t>
            </a:r>
            <a:r>
              <a:rPr lang="en-US" sz="3400" b="1" baseline="30000" dirty="0" smtClean="0">
                <a:effectLst>
                  <a:outerShdw blurRad="38100" dist="38100" dir="2700000" algn="tl">
                    <a:srgbClr val="000000">
                      <a:alpha val="43137"/>
                    </a:srgbClr>
                  </a:outerShdw>
                </a:effectLst>
              </a:rPr>
              <a:t>choose </a:t>
            </a:r>
            <a:r>
              <a:rPr lang="en-US" sz="3400" b="1" baseline="30000" dirty="0">
                <a:effectLst>
                  <a:outerShdw blurRad="38100" dist="38100" dir="2700000" algn="tl">
                    <a:srgbClr val="000000">
                      <a:alpha val="43137"/>
                    </a:srgbClr>
                  </a:outerShdw>
                </a:effectLst>
              </a:rPr>
              <a:t>to give a little bit of </a:t>
            </a:r>
            <a:r>
              <a:rPr lang="en-US" sz="3400" b="1" baseline="30000" dirty="0" smtClean="0">
                <a:effectLst>
                  <a:outerShdw blurRad="38100" dist="38100" dir="2700000" algn="tl">
                    <a:srgbClr val="000000">
                      <a:alpha val="43137"/>
                    </a:srgbClr>
                  </a:outerShdw>
                </a:effectLst>
              </a:rPr>
              <a:t>that</a:t>
            </a:r>
            <a:r>
              <a:rPr lang="en-US" sz="3400" b="1" dirty="0" smtClean="0">
                <a:effectLst>
                  <a:outerShdw blurRad="38100" dist="38100" dir="2700000" algn="tl">
                    <a:srgbClr val="000000">
                      <a:alpha val="43137"/>
                    </a:srgbClr>
                  </a:outerShdw>
                </a:effectLst>
              </a:rPr>
              <a:t> </a:t>
            </a:r>
            <a:r>
              <a:rPr lang="fr-FR" sz="3400" b="1" baseline="30000" dirty="0" err="1" smtClean="0">
                <a:effectLst>
                  <a:outerShdw blurRad="38100" dist="38100" dir="2700000" algn="tl">
                    <a:srgbClr val="000000">
                      <a:alpha val="43137"/>
                    </a:srgbClr>
                  </a:outerShdw>
                </a:effectLst>
              </a:rPr>
              <a:t>natural</a:t>
            </a:r>
            <a:r>
              <a:rPr lang="fr-FR" sz="3400" b="1" baseline="30000" dirty="0" smtClean="0">
                <a:effectLst>
                  <a:outerShdw blurRad="38100" dist="38100" dir="2700000" algn="tl">
                    <a:srgbClr val="000000">
                      <a:alpha val="43137"/>
                    </a:srgbClr>
                  </a:outerShdw>
                </a:effectLst>
              </a:rPr>
              <a:t> </a:t>
            </a:r>
            <a:r>
              <a:rPr lang="fr-FR" sz="3400" b="1" baseline="30000" dirty="0">
                <a:effectLst>
                  <a:outerShdw blurRad="38100" dist="38100" dir="2700000" algn="tl">
                    <a:srgbClr val="000000">
                      <a:alpha val="43137"/>
                    </a:srgbClr>
                  </a:outerShdw>
                </a:effectLst>
              </a:rPr>
              <a:t>habitat back. </a:t>
            </a:r>
            <a:endParaRPr lang="fr-FR" sz="3400" b="1" baseline="30000" dirty="0" smtClean="0">
              <a:effectLst>
                <a:outerShdw blurRad="38100" dist="38100" dir="2700000" algn="tl">
                  <a:srgbClr val="000000">
                    <a:alpha val="43137"/>
                  </a:srgbClr>
                </a:outerShdw>
              </a:effectLst>
            </a:endParaRPr>
          </a:p>
          <a:p>
            <a:pPr algn="ctr">
              <a:lnSpc>
                <a:spcPts val="2000"/>
              </a:lnSpc>
            </a:pPr>
            <a:r>
              <a:rPr lang="fr-FR" sz="2800" b="1" baseline="30000" dirty="0" smtClean="0">
                <a:effectLst>
                  <a:outerShdw blurRad="38100" dist="38100" dir="2700000" algn="tl">
                    <a:srgbClr val="000000">
                      <a:alpha val="43137"/>
                    </a:srgbClr>
                  </a:outerShdw>
                </a:effectLst>
              </a:rPr>
              <a:t>--</a:t>
            </a:r>
            <a:r>
              <a:rPr lang="fr-FR" sz="2800" b="1" i="1" baseline="30000" dirty="0" smtClean="0">
                <a:effectLst>
                  <a:outerShdw blurRad="38100" dist="38100" dir="2700000" algn="tl">
                    <a:srgbClr val="000000">
                      <a:alpha val="43137"/>
                    </a:srgbClr>
                  </a:outerShdw>
                </a:effectLst>
              </a:rPr>
              <a:t>Roxanne </a:t>
            </a:r>
            <a:r>
              <a:rPr lang="fr-FR" sz="2800" b="1" i="1" baseline="30000" dirty="0">
                <a:effectLst>
                  <a:outerShdw blurRad="38100" dist="38100" dir="2700000" algn="tl">
                    <a:srgbClr val="000000">
                      <a:alpha val="43137"/>
                    </a:srgbClr>
                  </a:outerShdw>
                </a:effectLst>
              </a:rPr>
              <a:t>Paul</a:t>
            </a:r>
            <a:endParaRPr lang="en-US" sz="28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6209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1273" y="762000"/>
            <a:ext cx="2106096" cy="6232475"/>
          </a:xfrm>
          <a:prstGeom prst="rect">
            <a:avLst/>
          </a:prstGeom>
          <a:noFill/>
        </p:spPr>
        <p:txBody>
          <a:bodyPr wrap="square" rtlCol="0">
            <a:spAutoFit/>
          </a:bodyPr>
          <a:lstStyle/>
          <a:p>
            <a:pPr>
              <a:lnSpc>
                <a:spcPct val="95000"/>
              </a:lnSpc>
            </a:pPr>
            <a:r>
              <a:rPr lang="en-US" sz="1400" b="1" dirty="0" smtClean="0"/>
              <a:t>Sharp-shinned </a:t>
            </a:r>
            <a:r>
              <a:rPr lang="en-US" sz="1400" b="1" dirty="0"/>
              <a:t>Hawk </a:t>
            </a:r>
            <a:r>
              <a:rPr lang="en-US" sz="1400" b="1" dirty="0" smtClean="0"/>
              <a:t> </a:t>
            </a:r>
            <a:endParaRPr lang="en-US" sz="1400" b="1" dirty="0"/>
          </a:p>
          <a:p>
            <a:pPr>
              <a:lnSpc>
                <a:spcPct val="95000"/>
              </a:lnSpc>
            </a:pPr>
            <a:r>
              <a:rPr lang="en-US" sz="1400" b="1" dirty="0"/>
              <a:t>Red-shouldered Hawk </a:t>
            </a:r>
          </a:p>
          <a:p>
            <a:pPr>
              <a:lnSpc>
                <a:spcPct val="95000"/>
              </a:lnSpc>
            </a:pPr>
            <a:r>
              <a:rPr lang="en-US" sz="1400" b="1" dirty="0"/>
              <a:t>Red-tailed Hawk </a:t>
            </a:r>
            <a:endParaRPr lang="en-US" sz="1400" b="1" dirty="0" smtClean="0"/>
          </a:p>
          <a:p>
            <a:pPr>
              <a:lnSpc>
                <a:spcPct val="95000"/>
              </a:lnSpc>
            </a:pPr>
            <a:r>
              <a:rPr lang="en-US" sz="1400" b="1" dirty="0" smtClean="0"/>
              <a:t>Cooper’s Hawk</a:t>
            </a:r>
            <a:endParaRPr lang="en-US" sz="1400" b="1" dirty="0"/>
          </a:p>
          <a:p>
            <a:pPr>
              <a:lnSpc>
                <a:spcPct val="95000"/>
              </a:lnSpc>
            </a:pPr>
            <a:r>
              <a:rPr lang="en-US" sz="1400" b="1" dirty="0"/>
              <a:t>Mourning Dove </a:t>
            </a:r>
          </a:p>
          <a:p>
            <a:pPr>
              <a:lnSpc>
                <a:spcPct val="95000"/>
              </a:lnSpc>
            </a:pPr>
            <a:r>
              <a:rPr lang="en-US" sz="1400" b="1" dirty="0"/>
              <a:t>Great Horned Owl </a:t>
            </a:r>
          </a:p>
          <a:p>
            <a:pPr>
              <a:lnSpc>
                <a:spcPct val="95000"/>
              </a:lnSpc>
            </a:pPr>
            <a:r>
              <a:rPr lang="en-US" sz="1400" b="1" dirty="0"/>
              <a:t>Barred Owl </a:t>
            </a:r>
            <a:endParaRPr lang="en-US" sz="1400" b="1" dirty="0" smtClean="0"/>
          </a:p>
          <a:p>
            <a:pPr>
              <a:lnSpc>
                <a:spcPct val="95000"/>
              </a:lnSpc>
            </a:pPr>
            <a:r>
              <a:rPr lang="en-US" sz="1400" b="1" dirty="0" smtClean="0"/>
              <a:t>Chimney Swift</a:t>
            </a:r>
            <a:endParaRPr lang="en-US" sz="1400" b="1" dirty="0"/>
          </a:p>
          <a:p>
            <a:pPr>
              <a:lnSpc>
                <a:spcPct val="95000"/>
              </a:lnSpc>
            </a:pPr>
            <a:r>
              <a:rPr lang="en-US" sz="1400" b="1" dirty="0"/>
              <a:t>Ruby-throated Hummingbird </a:t>
            </a:r>
            <a:endParaRPr lang="en-US" sz="1400" b="1" dirty="0" smtClean="0"/>
          </a:p>
          <a:p>
            <a:pPr>
              <a:lnSpc>
                <a:spcPct val="95000"/>
              </a:lnSpc>
            </a:pPr>
            <a:r>
              <a:rPr lang="en-US" sz="1400" b="1" dirty="0" smtClean="0"/>
              <a:t>Red-bellied </a:t>
            </a:r>
            <a:r>
              <a:rPr lang="en-US" sz="1400" b="1" dirty="0"/>
              <a:t>Woodpecker </a:t>
            </a:r>
            <a:r>
              <a:rPr lang="en-US" sz="1400" b="1" dirty="0" smtClean="0"/>
              <a:t>Red-headed </a:t>
            </a:r>
            <a:r>
              <a:rPr lang="en-US" sz="1400" b="1" dirty="0"/>
              <a:t>Woodpecker </a:t>
            </a:r>
            <a:r>
              <a:rPr lang="en-US" sz="1400" b="1" dirty="0" smtClean="0"/>
              <a:t>Yellow-bellied </a:t>
            </a:r>
            <a:r>
              <a:rPr lang="en-US" sz="1400" b="1" dirty="0"/>
              <a:t>Sapsucker </a:t>
            </a:r>
            <a:r>
              <a:rPr lang="en-US" sz="1400" b="1" dirty="0" smtClean="0"/>
              <a:t>Downy </a:t>
            </a:r>
            <a:r>
              <a:rPr lang="en-US" sz="1400" b="1" dirty="0"/>
              <a:t>Woodpecker </a:t>
            </a:r>
          </a:p>
          <a:p>
            <a:pPr>
              <a:lnSpc>
                <a:spcPct val="95000"/>
              </a:lnSpc>
            </a:pPr>
            <a:r>
              <a:rPr lang="en-US" sz="1400" b="1" dirty="0"/>
              <a:t>Hairy Woodpecker </a:t>
            </a:r>
          </a:p>
          <a:p>
            <a:pPr>
              <a:lnSpc>
                <a:spcPct val="95000"/>
              </a:lnSpc>
            </a:pPr>
            <a:r>
              <a:rPr lang="en-US" sz="1400" b="1" dirty="0"/>
              <a:t>Northern Flicker </a:t>
            </a:r>
          </a:p>
          <a:p>
            <a:pPr>
              <a:lnSpc>
                <a:spcPct val="95000"/>
              </a:lnSpc>
            </a:pPr>
            <a:r>
              <a:rPr lang="en-US" sz="1400" b="1" dirty="0"/>
              <a:t>Pileated Woodpecker </a:t>
            </a:r>
          </a:p>
          <a:p>
            <a:pPr>
              <a:lnSpc>
                <a:spcPct val="95000"/>
              </a:lnSpc>
            </a:pPr>
            <a:r>
              <a:rPr lang="en-US" sz="1400" b="1" dirty="0"/>
              <a:t>Blue Jay </a:t>
            </a:r>
            <a:endParaRPr lang="en-US" sz="1400" b="1" dirty="0" smtClean="0"/>
          </a:p>
          <a:p>
            <a:pPr>
              <a:lnSpc>
                <a:spcPct val="95000"/>
              </a:lnSpc>
            </a:pPr>
            <a:r>
              <a:rPr lang="en-US" sz="1400" b="1" dirty="0" smtClean="0"/>
              <a:t>Tree Swallow</a:t>
            </a:r>
            <a:endParaRPr lang="en-US" sz="1400" b="1" dirty="0"/>
          </a:p>
          <a:p>
            <a:pPr>
              <a:lnSpc>
                <a:spcPct val="95000"/>
              </a:lnSpc>
            </a:pPr>
            <a:r>
              <a:rPr lang="en-US" sz="1400" b="1" dirty="0"/>
              <a:t>American Crow </a:t>
            </a:r>
          </a:p>
          <a:p>
            <a:pPr>
              <a:lnSpc>
                <a:spcPct val="95000"/>
              </a:lnSpc>
            </a:pPr>
            <a:r>
              <a:rPr lang="en-US" sz="1400" b="1" dirty="0"/>
              <a:t>Fish Crow </a:t>
            </a:r>
          </a:p>
          <a:p>
            <a:pPr>
              <a:lnSpc>
                <a:spcPct val="95000"/>
              </a:lnSpc>
            </a:pPr>
            <a:r>
              <a:rPr lang="en-US" sz="1400" b="1" dirty="0"/>
              <a:t>Carolina Chickadee </a:t>
            </a:r>
          </a:p>
          <a:p>
            <a:pPr>
              <a:lnSpc>
                <a:spcPct val="95000"/>
              </a:lnSpc>
            </a:pPr>
            <a:r>
              <a:rPr lang="en-US" sz="1400" b="1" dirty="0"/>
              <a:t>Tufted Titmouse </a:t>
            </a:r>
            <a:r>
              <a:rPr lang="en-US" sz="1400" b="1" dirty="0" smtClean="0"/>
              <a:t> </a:t>
            </a:r>
            <a:endParaRPr lang="en-US" sz="1400" b="1" dirty="0"/>
          </a:p>
          <a:p>
            <a:pPr>
              <a:lnSpc>
                <a:spcPct val="95000"/>
              </a:lnSpc>
            </a:pPr>
            <a:r>
              <a:rPr lang="en-US" sz="1400" b="1" dirty="0"/>
              <a:t>White-breasted </a:t>
            </a:r>
            <a:r>
              <a:rPr lang="en-US" sz="1400" b="1" dirty="0" smtClean="0"/>
              <a:t>Nuthatch</a:t>
            </a:r>
            <a:endParaRPr lang="en-US" sz="1400" b="1" dirty="0"/>
          </a:p>
          <a:p>
            <a:pPr>
              <a:lnSpc>
                <a:spcPct val="95000"/>
              </a:lnSpc>
            </a:pPr>
            <a:r>
              <a:rPr lang="en-US" sz="1400" b="1" dirty="0"/>
              <a:t>Red-breasted </a:t>
            </a:r>
            <a:r>
              <a:rPr lang="en-US" sz="1400" b="1" dirty="0" smtClean="0"/>
              <a:t>Nuthatch</a:t>
            </a:r>
          </a:p>
          <a:p>
            <a:pPr>
              <a:lnSpc>
                <a:spcPct val="95000"/>
              </a:lnSpc>
            </a:pPr>
            <a:r>
              <a:rPr lang="en-US" sz="1400" b="1" dirty="0"/>
              <a:t>Brown Creeper </a:t>
            </a:r>
          </a:p>
          <a:p>
            <a:pPr>
              <a:lnSpc>
                <a:spcPct val="95000"/>
              </a:lnSpc>
            </a:pPr>
            <a:r>
              <a:rPr lang="en-US" sz="1400" b="1" dirty="0"/>
              <a:t>Carolina Wren </a:t>
            </a:r>
            <a:endParaRPr lang="en-US" sz="1400" b="1" dirty="0" smtClean="0"/>
          </a:p>
          <a:p>
            <a:pPr>
              <a:lnSpc>
                <a:spcPct val="95000"/>
              </a:lnSpc>
            </a:pPr>
            <a:r>
              <a:rPr lang="en-US" sz="1400" b="1" dirty="0" smtClean="0"/>
              <a:t>House Wren</a:t>
            </a:r>
          </a:p>
          <a:p>
            <a:pPr>
              <a:lnSpc>
                <a:spcPct val="95000"/>
              </a:lnSpc>
            </a:pPr>
            <a:r>
              <a:rPr lang="en-US" sz="1400" b="1" dirty="0" smtClean="0"/>
              <a:t>Ruby-crowned Kinglet</a:t>
            </a:r>
            <a:endParaRPr lang="en-US" sz="1400" b="1" dirty="0"/>
          </a:p>
        </p:txBody>
      </p:sp>
      <p:sp>
        <p:nvSpPr>
          <p:cNvPr id="3" name="TextBox 2"/>
          <p:cNvSpPr txBox="1"/>
          <p:nvPr/>
        </p:nvSpPr>
        <p:spPr>
          <a:xfrm>
            <a:off x="6754296" y="762000"/>
            <a:ext cx="2240870" cy="6232475"/>
          </a:xfrm>
          <a:prstGeom prst="rect">
            <a:avLst/>
          </a:prstGeom>
          <a:noFill/>
        </p:spPr>
        <p:txBody>
          <a:bodyPr wrap="square" rtlCol="0">
            <a:spAutoFit/>
          </a:bodyPr>
          <a:lstStyle/>
          <a:p>
            <a:pPr>
              <a:lnSpc>
                <a:spcPct val="95000"/>
              </a:lnSpc>
            </a:pPr>
            <a:r>
              <a:rPr lang="en-US" sz="1400" b="1" dirty="0"/>
              <a:t>Eastern Bluebird</a:t>
            </a:r>
          </a:p>
          <a:p>
            <a:pPr>
              <a:lnSpc>
                <a:spcPct val="95000"/>
              </a:lnSpc>
            </a:pPr>
            <a:r>
              <a:rPr lang="en-US" sz="1400" b="1" dirty="0" smtClean="0"/>
              <a:t>Wood Thrush </a:t>
            </a:r>
          </a:p>
          <a:p>
            <a:pPr>
              <a:lnSpc>
                <a:spcPct val="95000"/>
              </a:lnSpc>
            </a:pPr>
            <a:r>
              <a:rPr lang="en-US" sz="1400" b="1" dirty="0" smtClean="0"/>
              <a:t>Hermit </a:t>
            </a:r>
            <a:r>
              <a:rPr lang="en-US" sz="1400" b="1" dirty="0"/>
              <a:t>Thrush </a:t>
            </a:r>
          </a:p>
          <a:p>
            <a:pPr>
              <a:lnSpc>
                <a:spcPct val="95000"/>
              </a:lnSpc>
            </a:pPr>
            <a:r>
              <a:rPr lang="en-US" sz="1400" b="1" dirty="0" smtClean="0"/>
              <a:t>American </a:t>
            </a:r>
            <a:r>
              <a:rPr lang="en-US" sz="1400" b="1" dirty="0"/>
              <a:t>Robin </a:t>
            </a:r>
          </a:p>
          <a:p>
            <a:pPr>
              <a:lnSpc>
                <a:spcPct val="95000"/>
              </a:lnSpc>
            </a:pPr>
            <a:r>
              <a:rPr lang="en-US" sz="1400" b="1" dirty="0"/>
              <a:t>Gray Catbird </a:t>
            </a:r>
          </a:p>
          <a:p>
            <a:pPr>
              <a:lnSpc>
                <a:spcPct val="95000"/>
              </a:lnSpc>
            </a:pPr>
            <a:r>
              <a:rPr lang="en-US" sz="1400" b="1" dirty="0"/>
              <a:t>Northern Mockingbird </a:t>
            </a:r>
          </a:p>
          <a:p>
            <a:pPr>
              <a:lnSpc>
                <a:spcPct val="95000"/>
              </a:lnSpc>
            </a:pPr>
            <a:r>
              <a:rPr lang="en-US" sz="1400" b="1" dirty="0"/>
              <a:t>European Starling </a:t>
            </a:r>
          </a:p>
          <a:p>
            <a:pPr>
              <a:lnSpc>
                <a:spcPct val="95000"/>
              </a:lnSpc>
            </a:pPr>
            <a:r>
              <a:rPr lang="en-US" sz="1400" b="1" dirty="0"/>
              <a:t>Yellow Warbler</a:t>
            </a:r>
          </a:p>
          <a:p>
            <a:pPr>
              <a:lnSpc>
                <a:spcPct val="95000"/>
              </a:lnSpc>
            </a:pPr>
            <a:r>
              <a:rPr lang="en-US" sz="1400" b="1" dirty="0" smtClean="0"/>
              <a:t>Yellow-rump </a:t>
            </a:r>
            <a:r>
              <a:rPr lang="en-US" sz="1400" b="1" dirty="0"/>
              <a:t>Warbler </a:t>
            </a:r>
            <a:r>
              <a:rPr lang="en-US" sz="1400" b="1" dirty="0" smtClean="0"/>
              <a:t> </a:t>
            </a:r>
            <a:endParaRPr lang="en-US" sz="1400" b="1" dirty="0"/>
          </a:p>
          <a:p>
            <a:pPr>
              <a:lnSpc>
                <a:spcPct val="95000"/>
              </a:lnSpc>
            </a:pPr>
            <a:r>
              <a:rPr lang="en-US" sz="1400" b="1" dirty="0"/>
              <a:t>Ovenbird </a:t>
            </a:r>
            <a:r>
              <a:rPr lang="en-US" sz="1400" b="1" dirty="0" smtClean="0"/>
              <a:t> </a:t>
            </a:r>
            <a:endParaRPr lang="en-US" sz="1400" b="1" dirty="0"/>
          </a:p>
          <a:p>
            <a:pPr>
              <a:lnSpc>
                <a:spcPct val="95000"/>
              </a:lnSpc>
            </a:pPr>
            <a:r>
              <a:rPr lang="en-US" sz="1400" b="1" dirty="0"/>
              <a:t>Eastern Towhee </a:t>
            </a:r>
          </a:p>
          <a:p>
            <a:pPr>
              <a:lnSpc>
                <a:spcPct val="95000"/>
              </a:lnSpc>
            </a:pPr>
            <a:r>
              <a:rPr lang="en-US" sz="1400" b="1" dirty="0"/>
              <a:t>American Tree Sparrow </a:t>
            </a:r>
          </a:p>
          <a:p>
            <a:pPr>
              <a:lnSpc>
                <a:spcPct val="95000"/>
              </a:lnSpc>
            </a:pPr>
            <a:r>
              <a:rPr lang="en-US" sz="1400" b="1" dirty="0"/>
              <a:t>Field Sparrow </a:t>
            </a:r>
          </a:p>
          <a:p>
            <a:pPr>
              <a:lnSpc>
                <a:spcPct val="95000"/>
              </a:lnSpc>
            </a:pPr>
            <a:r>
              <a:rPr lang="en-US" sz="1400" b="1" dirty="0"/>
              <a:t>Song Sparrow </a:t>
            </a:r>
          </a:p>
          <a:p>
            <a:pPr>
              <a:lnSpc>
                <a:spcPct val="95000"/>
              </a:lnSpc>
            </a:pPr>
            <a:r>
              <a:rPr lang="en-US" sz="1400" b="1" dirty="0"/>
              <a:t>White-throated Sparrow </a:t>
            </a:r>
            <a:r>
              <a:rPr lang="en-US" sz="1400" b="1" dirty="0" smtClean="0"/>
              <a:t>White-crowned </a:t>
            </a:r>
            <a:r>
              <a:rPr lang="en-US" sz="1400" b="1" dirty="0"/>
              <a:t>Sparrow </a:t>
            </a:r>
            <a:r>
              <a:rPr lang="en-US" sz="1400" b="1" dirty="0" smtClean="0"/>
              <a:t>Dark-eyed </a:t>
            </a:r>
            <a:r>
              <a:rPr lang="en-US" sz="1400" b="1" dirty="0"/>
              <a:t>Junco </a:t>
            </a:r>
          </a:p>
          <a:p>
            <a:pPr>
              <a:lnSpc>
                <a:spcPct val="95000"/>
              </a:lnSpc>
            </a:pPr>
            <a:r>
              <a:rPr lang="en-US" sz="1400" b="1" dirty="0"/>
              <a:t>Rose-breasted Grosbeak </a:t>
            </a:r>
            <a:endParaRPr lang="en-US" sz="1400" b="1" dirty="0" smtClean="0"/>
          </a:p>
          <a:p>
            <a:pPr>
              <a:lnSpc>
                <a:spcPct val="95000"/>
              </a:lnSpc>
            </a:pPr>
            <a:r>
              <a:rPr lang="en-US" sz="1400" b="1" dirty="0"/>
              <a:t>Northern Cardinal </a:t>
            </a:r>
          </a:p>
          <a:p>
            <a:pPr>
              <a:lnSpc>
                <a:spcPct val="95000"/>
              </a:lnSpc>
            </a:pPr>
            <a:r>
              <a:rPr lang="en-US" sz="1400" b="1" dirty="0"/>
              <a:t>Red-winged Blackbird </a:t>
            </a:r>
          </a:p>
          <a:p>
            <a:pPr>
              <a:lnSpc>
                <a:spcPct val="95000"/>
              </a:lnSpc>
            </a:pPr>
            <a:r>
              <a:rPr lang="en-US" sz="1400" b="1" dirty="0"/>
              <a:t>Rusty Blackbird </a:t>
            </a:r>
          </a:p>
          <a:p>
            <a:pPr>
              <a:lnSpc>
                <a:spcPct val="95000"/>
              </a:lnSpc>
            </a:pPr>
            <a:r>
              <a:rPr lang="en-US" sz="1400" b="1" dirty="0"/>
              <a:t>Brown-headed Cowbird </a:t>
            </a:r>
          </a:p>
          <a:p>
            <a:pPr>
              <a:lnSpc>
                <a:spcPct val="95000"/>
              </a:lnSpc>
            </a:pPr>
            <a:r>
              <a:rPr lang="en-US" sz="1400" b="1" dirty="0"/>
              <a:t>Common Grackle </a:t>
            </a:r>
          </a:p>
          <a:p>
            <a:pPr>
              <a:lnSpc>
                <a:spcPct val="95000"/>
              </a:lnSpc>
            </a:pPr>
            <a:r>
              <a:rPr lang="en-US" sz="1400" b="1" dirty="0"/>
              <a:t>Purple Finch </a:t>
            </a:r>
          </a:p>
          <a:p>
            <a:pPr>
              <a:lnSpc>
                <a:spcPct val="95000"/>
              </a:lnSpc>
            </a:pPr>
            <a:r>
              <a:rPr lang="en-US" sz="1400" b="1" dirty="0"/>
              <a:t>House Finch </a:t>
            </a:r>
          </a:p>
          <a:p>
            <a:pPr>
              <a:lnSpc>
                <a:spcPct val="95000"/>
              </a:lnSpc>
            </a:pPr>
            <a:r>
              <a:rPr lang="en-US" sz="1400" b="1" dirty="0"/>
              <a:t>Pine Siskin </a:t>
            </a:r>
          </a:p>
          <a:p>
            <a:pPr>
              <a:lnSpc>
                <a:spcPct val="95000"/>
              </a:lnSpc>
            </a:pPr>
            <a:r>
              <a:rPr lang="en-US" sz="1400" b="1" dirty="0"/>
              <a:t>American Goldfinch </a:t>
            </a:r>
          </a:p>
          <a:p>
            <a:pPr>
              <a:lnSpc>
                <a:spcPct val="95000"/>
              </a:lnSpc>
            </a:pPr>
            <a:r>
              <a:rPr lang="en-US" sz="1400" b="1" dirty="0"/>
              <a:t>House Sparrow </a:t>
            </a:r>
          </a:p>
          <a:p>
            <a:pPr>
              <a:lnSpc>
                <a:spcPct val="95000"/>
              </a:lnSpc>
            </a:pPr>
            <a:r>
              <a:rPr lang="en-US" sz="1400" b="1" dirty="0" smtClean="0"/>
              <a:t> </a:t>
            </a:r>
            <a:endParaRPr lang="en-US" sz="1400" b="1" dirty="0"/>
          </a:p>
        </p:txBody>
      </p:sp>
      <p:sp>
        <p:nvSpPr>
          <p:cNvPr id="4" name="Rectangle 3"/>
          <p:cNvSpPr/>
          <p:nvPr/>
        </p:nvSpPr>
        <p:spPr>
          <a:xfrm>
            <a:off x="0" y="130314"/>
            <a:ext cx="9144000" cy="707886"/>
          </a:xfrm>
          <a:prstGeom prst="rect">
            <a:avLst/>
          </a:prstGeom>
        </p:spPr>
        <p:txBody>
          <a:bodyPr wrap="square">
            <a:spAutoFit/>
          </a:bodyPr>
          <a:lstStyle/>
          <a:p>
            <a:pPr algn="ctr"/>
            <a:r>
              <a:rPr lang="en-US" sz="4000" dirty="0">
                <a:effectLst>
                  <a:outerShdw blurRad="38100" dist="38100" dir="2700000" algn="tl">
                    <a:srgbClr val="000000">
                      <a:alpha val="43137"/>
                    </a:srgbClr>
                  </a:outerShdw>
                </a:effectLst>
              </a:rPr>
              <a:t>Backyard </a:t>
            </a:r>
            <a:r>
              <a:rPr lang="en-US" sz="4000" dirty="0" smtClean="0">
                <a:effectLst>
                  <a:outerShdw blurRad="38100" dist="38100" dir="2700000" algn="tl">
                    <a:srgbClr val="000000">
                      <a:alpha val="43137"/>
                    </a:srgbClr>
                  </a:outerShdw>
                </a:effectLst>
              </a:rPr>
              <a:t>Bird List</a:t>
            </a:r>
            <a:r>
              <a:rPr lang="en-US" sz="4000" dirty="0">
                <a:effectLst>
                  <a:outerShdw blurRad="38100" dist="38100" dir="2700000" algn="tl">
                    <a:srgbClr val="000000">
                      <a:alpha val="43137"/>
                    </a:srgbClr>
                  </a:outerShdw>
                </a:effectLst>
              </a:rPr>
              <a:t>: </a:t>
            </a:r>
            <a:r>
              <a:rPr lang="en-US" sz="4000" dirty="0" smtClean="0">
                <a:effectLst>
                  <a:outerShdw blurRad="38100" dist="38100" dir="2700000" algn="tl">
                    <a:srgbClr val="000000">
                      <a:alpha val="43137"/>
                    </a:srgbClr>
                  </a:outerShdw>
                </a:effectLst>
              </a:rPr>
              <a:t>57 </a:t>
            </a:r>
            <a:r>
              <a:rPr lang="en-US" sz="4000" dirty="0">
                <a:effectLst>
                  <a:outerShdw blurRad="38100" dist="38100" dir="2700000" algn="tl">
                    <a:srgbClr val="000000">
                      <a:alpha val="43137"/>
                    </a:srgbClr>
                  </a:outerShdw>
                </a:effectLst>
              </a:rPr>
              <a:t>Species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101" r="18889"/>
          <a:stretch/>
        </p:blipFill>
        <p:spPr>
          <a:xfrm>
            <a:off x="304800" y="1257300"/>
            <a:ext cx="4184073" cy="5143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0066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079"/>
          <a:stretch/>
        </p:blipFill>
        <p:spPr>
          <a:xfrm>
            <a:off x="0" y="762000"/>
            <a:ext cx="9144000" cy="5703094"/>
          </a:xfrm>
          <a:prstGeom prst="rect">
            <a:avLst/>
          </a:prstGeom>
        </p:spPr>
      </p:pic>
      <p:sp>
        <p:nvSpPr>
          <p:cNvPr id="4" name="TextBox 3"/>
          <p:cNvSpPr txBox="1"/>
          <p:nvPr/>
        </p:nvSpPr>
        <p:spPr>
          <a:xfrm>
            <a:off x="-76200" y="-69666"/>
            <a:ext cx="2357440" cy="6927666"/>
          </a:xfrm>
          <a:prstGeom prst="rect">
            <a:avLst/>
          </a:prstGeom>
          <a:gradFill flip="none" rotWithShape="1">
            <a:gsLst>
              <a:gs pos="28000">
                <a:schemeClr val="bg1">
                  <a:lumMod val="65000"/>
                  <a:lumOff val="35000"/>
                </a:schemeClr>
              </a:gs>
              <a:gs pos="100000">
                <a:schemeClr val="tx1">
                  <a:lumMod val="65000"/>
                  <a:alpha val="12000"/>
                </a:schemeClr>
              </a:gs>
              <a:gs pos="100000">
                <a:schemeClr val="accent1">
                  <a:tint val="23500"/>
                  <a:satMod val="160000"/>
                </a:schemeClr>
              </a:gs>
            </a:gsLst>
            <a:lin ang="0" scaled="1"/>
            <a:tileRect/>
          </a:gradFill>
        </p:spPr>
        <p:txBody>
          <a:bodyPr wrap="none" lIns="182880" tIns="0" bIns="0" rtlCol="0">
            <a:spAutoFit/>
          </a:bodyPr>
          <a:lstStyle/>
          <a:p>
            <a:pPr>
              <a:lnSpc>
                <a:spcPts val="1500"/>
              </a:lnSpc>
            </a:pPr>
            <a:r>
              <a:rPr lang="en-US" sz="1500" b="1" dirty="0" smtClean="0">
                <a:effectLst>
                  <a:outerShdw blurRad="38100" dist="38100" dir="2700000" algn="tl">
                    <a:srgbClr val="000000">
                      <a:alpha val="43137"/>
                    </a:srgbClr>
                  </a:outerShdw>
                </a:effectLst>
              </a:rPr>
              <a:t>  </a:t>
            </a:r>
          </a:p>
          <a:p>
            <a:pPr>
              <a:lnSpc>
                <a:spcPts val="1500"/>
              </a:lnSpc>
            </a:pPr>
            <a:r>
              <a:rPr lang="en-US" sz="1500" b="1" dirty="0" smtClean="0">
                <a:effectLst>
                  <a:outerShdw blurRad="38100" dist="38100" dir="2700000" algn="tl">
                    <a:srgbClr val="000000">
                      <a:alpha val="43137"/>
                    </a:srgbClr>
                  </a:outerShdw>
                </a:effectLst>
              </a:rPr>
              <a:t>  Black </a:t>
            </a:r>
            <a:r>
              <a:rPr lang="en-US" sz="1500" b="1" dirty="0">
                <a:effectLst>
                  <a:outerShdw blurRad="38100" dist="38100" dir="2700000" algn="tl">
                    <a:srgbClr val="000000">
                      <a:alpha val="43137"/>
                    </a:srgbClr>
                  </a:outerShdw>
                </a:effectLst>
              </a:rPr>
              <a:t>Swallowtail</a:t>
            </a:r>
          </a:p>
          <a:p>
            <a:pPr>
              <a:lnSpc>
                <a:spcPts val="1500"/>
              </a:lnSpc>
            </a:pPr>
            <a:r>
              <a:rPr lang="en-US" sz="1500" b="1" dirty="0" smtClean="0">
                <a:effectLst>
                  <a:outerShdw blurRad="38100" dist="38100" dir="2700000" algn="tl">
                    <a:srgbClr val="000000">
                      <a:alpha val="43137"/>
                    </a:srgbClr>
                  </a:outerShdw>
                </a:effectLst>
              </a:rPr>
              <a:t>  Eastern </a:t>
            </a:r>
            <a:r>
              <a:rPr lang="en-US" sz="1500" b="1" dirty="0">
                <a:effectLst>
                  <a:outerShdw blurRad="38100" dist="38100" dir="2700000" algn="tl">
                    <a:srgbClr val="000000">
                      <a:alpha val="43137"/>
                    </a:srgbClr>
                  </a:outerShdw>
                </a:effectLst>
              </a:rPr>
              <a:t>Tiger Swallowtail</a:t>
            </a:r>
          </a:p>
          <a:p>
            <a:pPr>
              <a:lnSpc>
                <a:spcPts val="1500"/>
              </a:lnSpc>
            </a:pPr>
            <a:r>
              <a:rPr lang="en-US" sz="1500" b="1" dirty="0" smtClean="0">
                <a:effectLst>
                  <a:outerShdw blurRad="38100" dist="38100" dir="2700000" algn="tl">
                    <a:srgbClr val="000000">
                      <a:alpha val="43137"/>
                    </a:srgbClr>
                  </a:outerShdw>
                </a:effectLst>
              </a:rPr>
              <a:t>  Spicebush </a:t>
            </a:r>
            <a:r>
              <a:rPr lang="en-US" sz="1500" b="1" dirty="0">
                <a:effectLst>
                  <a:outerShdw blurRad="38100" dist="38100" dir="2700000" algn="tl">
                    <a:srgbClr val="000000">
                      <a:alpha val="43137"/>
                    </a:srgbClr>
                  </a:outerShdw>
                </a:effectLst>
              </a:rPr>
              <a:t>Swallowtail</a:t>
            </a:r>
          </a:p>
          <a:p>
            <a:pPr>
              <a:lnSpc>
                <a:spcPts val="1500"/>
              </a:lnSpc>
            </a:pPr>
            <a:r>
              <a:rPr lang="en-US" sz="1500" b="1" dirty="0" smtClean="0">
                <a:effectLst>
                  <a:outerShdw blurRad="38100" dist="38100" dir="2700000" algn="tl">
                    <a:srgbClr val="000000">
                      <a:alpha val="43137"/>
                    </a:srgbClr>
                  </a:outerShdw>
                </a:effectLst>
              </a:rPr>
              <a:t>  Cabbage </a:t>
            </a:r>
            <a:r>
              <a:rPr lang="en-US" sz="1500" b="1" dirty="0">
                <a:effectLst>
                  <a:outerShdw blurRad="38100" dist="38100" dir="2700000" algn="tl">
                    <a:srgbClr val="000000">
                      <a:alpha val="43137"/>
                    </a:srgbClr>
                  </a:outerShdw>
                </a:effectLst>
              </a:rPr>
              <a:t>White</a:t>
            </a:r>
          </a:p>
          <a:p>
            <a:pPr>
              <a:lnSpc>
                <a:spcPts val="1500"/>
              </a:lnSpc>
            </a:pPr>
            <a:r>
              <a:rPr lang="en-US" sz="1500" b="1" dirty="0" smtClean="0">
                <a:effectLst>
                  <a:outerShdw blurRad="38100" dist="38100" dir="2700000" algn="tl">
                    <a:srgbClr val="000000">
                      <a:alpha val="43137"/>
                    </a:srgbClr>
                  </a:outerShdw>
                </a:effectLst>
              </a:rPr>
              <a:t>  Clouded </a:t>
            </a:r>
            <a:r>
              <a:rPr lang="en-US" sz="1500" b="1" dirty="0" err="1">
                <a:effectLst>
                  <a:outerShdw blurRad="38100" dist="38100" dir="2700000" algn="tl">
                    <a:srgbClr val="000000">
                      <a:alpha val="43137"/>
                    </a:srgbClr>
                  </a:outerShdw>
                </a:effectLst>
              </a:rPr>
              <a:t>Sulphur</a:t>
            </a:r>
            <a:endParaRPr lang="en-US" sz="1500" b="1" dirty="0">
              <a:effectLst>
                <a:outerShdw blurRad="38100" dist="38100" dir="2700000" algn="tl">
                  <a:srgbClr val="000000">
                    <a:alpha val="43137"/>
                  </a:srgbClr>
                </a:outerShdw>
              </a:effectLst>
            </a:endParaRPr>
          </a:p>
          <a:p>
            <a:pPr>
              <a:lnSpc>
                <a:spcPts val="1500"/>
              </a:lnSpc>
            </a:pPr>
            <a:r>
              <a:rPr lang="en-US" sz="1500" b="1" dirty="0" smtClean="0">
                <a:effectLst>
                  <a:outerShdw blurRad="38100" dist="38100" dir="2700000" algn="tl">
                    <a:srgbClr val="000000">
                      <a:alpha val="43137"/>
                    </a:srgbClr>
                  </a:outerShdw>
                </a:effectLst>
              </a:rPr>
              <a:t>  Orange Sulphur</a:t>
            </a:r>
          </a:p>
          <a:p>
            <a:pPr>
              <a:lnSpc>
                <a:spcPts val="1500"/>
              </a:lnSpc>
            </a:pPr>
            <a:r>
              <a:rPr lang="en-US" sz="1500" b="1" dirty="0" smtClean="0">
                <a:effectLst>
                  <a:outerShdw blurRad="38100" dist="38100" dir="2700000" algn="tl">
                    <a:srgbClr val="000000">
                      <a:alpha val="43137"/>
                    </a:srgbClr>
                  </a:outerShdw>
                </a:effectLst>
              </a:rPr>
              <a:t>  Falcate </a:t>
            </a:r>
            <a:r>
              <a:rPr lang="en-US" sz="1500" b="1" dirty="0" err="1" smtClean="0">
                <a:effectLst>
                  <a:outerShdw blurRad="38100" dist="38100" dir="2700000" algn="tl">
                    <a:srgbClr val="000000">
                      <a:alpha val="43137"/>
                    </a:srgbClr>
                  </a:outerShdw>
                </a:effectLst>
              </a:rPr>
              <a:t>Orangetip</a:t>
            </a:r>
            <a:endParaRPr lang="en-US" sz="1500" b="1" dirty="0">
              <a:effectLst>
                <a:outerShdw blurRad="38100" dist="38100" dir="2700000" algn="tl">
                  <a:srgbClr val="000000">
                    <a:alpha val="43137"/>
                  </a:srgbClr>
                </a:outerShdw>
              </a:effectLst>
            </a:endParaRPr>
          </a:p>
          <a:p>
            <a:pPr>
              <a:lnSpc>
                <a:spcPts val="1500"/>
              </a:lnSpc>
            </a:pPr>
            <a:r>
              <a:rPr lang="en-US" sz="1500" b="1" dirty="0" smtClean="0">
                <a:effectLst>
                  <a:outerShdw blurRad="38100" dist="38100" dir="2700000" algn="tl">
                    <a:srgbClr val="000000">
                      <a:alpha val="43137"/>
                    </a:srgbClr>
                  </a:outerShdw>
                </a:effectLst>
              </a:rPr>
              <a:t>  Red-banded </a:t>
            </a:r>
            <a:r>
              <a:rPr lang="en-US" sz="1500" b="1" dirty="0">
                <a:effectLst>
                  <a:outerShdw blurRad="38100" dist="38100" dir="2700000" algn="tl">
                    <a:srgbClr val="000000">
                      <a:alpha val="43137"/>
                    </a:srgbClr>
                  </a:outerShdw>
                </a:effectLst>
              </a:rPr>
              <a:t>Hairstreak</a:t>
            </a:r>
          </a:p>
          <a:p>
            <a:pPr>
              <a:lnSpc>
                <a:spcPts val="1500"/>
              </a:lnSpc>
            </a:pPr>
            <a:r>
              <a:rPr lang="en-US" sz="1500" b="1" dirty="0" smtClean="0">
                <a:effectLst>
                  <a:outerShdw blurRad="38100" dist="38100" dir="2700000" algn="tl">
                    <a:srgbClr val="000000">
                      <a:alpha val="43137"/>
                    </a:srgbClr>
                  </a:outerShdw>
                </a:effectLst>
              </a:rPr>
              <a:t>  Gray Hairstreak</a:t>
            </a:r>
            <a:endParaRPr lang="en-US" sz="1500" b="1" dirty="0">
              <a:effectLst>
                <a:outerShdw blurRad="38100" dist="38100" dir="2700000" algn="tl">
                  <a:srgbClr val="000000">
                    <a:alpha val="43137"/>
                  </a:srgbClr>
                </a:outerShdw>
              </a:effectLst>
            </a:endParaRPr>
          </a:p>
          <a:p>
            <a:pPr>
              <a:lnSpc>
                <a:spcPts val="1500"/>
              </a:lnSpc>
            </a:pPr>
            <a:r>
              <a:rPr lang="en-US" sz="1500" b="1" dirty="0" smtClean="0">
                <a:effectLst>
                  <a:outerShdw blurRad="38100" dist="38100" dir="2700000" algn="tl">
                    <a:srgbClr val="000000">
                      <a:alpha val="43137"/>
                    </a:srgbClr>
                  </a:outerShdw>
                </a:effectLst>
              </a:rPr>
              <a:t>  Eastern </a:t>
            </a:r>
            <a:r>
              <a:rPr lang="en-US" sz="1500" b="1" dirty="0">
                <a:effectLst>
                  <a:outerShdw blurRad="38100" dist="38100" dir="2700000" algn="tl">
                    <a:srgbClr val="000000">
                      <a:alpha val="43137"/>
                    </a:srgbClr>
                  </a:outerShdw>
                </a:effectLst>
              </a:rPr>
              <a:t>Tailed-Blue</a:t>
            </a:r>
          </a:p>
          <a:p>
            <a:pPr>
              <a:lnSpc>
                <a:spcPts val="1500"/>
              </a:lnSpc>
            </a:pPr>
            <a:r>
              <a:rPr lang="en-US" sz="1500" b="1" dirty="0" smtClean="0">
                <a:effectLst>
                  <a:outerShdw blurRad="38100" dist="38100" dir="2700000" algn="tl">
                    <a:srgbClr val="000000">
                      <a:alpha val="43137"/>
                    </a:srgbClr>
                  </a:outerShdw>
                </a:effectLst>
              </a:rPr>
              <a:t>  Spring </a:t>
            </a:r>
            <a:r>
              <a:rPr lang="en-US" sz="1500" b="1" dirty="0">
                <a:effectLst>
                  <a:outerShdw blurRad="38100" dist="38100" dir="2700000" algn="tl">
                    <a:srgbClr val="000000">
                      <a:alpha val="43137"/>
                    </a:srgbClr>
                  </a:outerShdw>
                </a:effectLst>
              </a:rPr>
              <a:t>Azure</a:t>
            </a:r>
          </a:p>
          <a:p>
            <a:pPr>
              <a:lnSpc>
                <a:spcPts val="1500"/>
              </a:lnSpc>
            </a:pPr>
            <a:r>
              <a:rPr lang="en-US" sz="1500" b="1" dirty="0" smtClean="0">
                <a:effectLst>
                  <a:outerShdw blurRad="38100" dist="38100" dir="2700000" algn="tl">
                    <a:srgbClr val="000000">
                      <a:alpha val="43137"/>
                    </a:srgbClr>
                  </a:outerShdw>
                </a:effectLst>
              </a:rPr>
              <a:t>  Summer </a:t>
            </a:r>
            <a:r>
              <a:rPr lang="en-US" sz="1500" b="1" dirty="0">
                <a:effectLst>
                  <a:outerShdw blurRad="38100" dist="38100" dir="2700000" algn="tl">
                    <a:srgbClr val="000000">
                      <a:alpha val="43137"/>
                    </a:srgbClr>
                  </a:outerShdw>
                </a:effectLst>
              </a:rPr>
              <a:t>Azure</a:t>
            </a:r>
          </a:p>
          <a:p>
            <a:pPr>
              <a:lnSpc>
                <a:spcPts val="1500"/>
              </a:lnSpc>
            </a:pPr>
            <a:r>
              <a:rPr lang="en-US" sz="1500" b="1" dirty="0" smtClean="0">
                <a:effectLst>
                  <a:outerShdw blurRad="38100" dist="38100" dir="2700000" algn="tl">
                    <a:srgbClr val="000000">
                      <a:alpha val="43137"/>
                    </a:srgbClr>
                  </a:outerShdw>
                </a:effectLst>
              </a:rPr>
              <a:t>  Variegated </a:t>
            </a:r>
            <a:r>
              <a:rPr lang="en-US" sz="1500" b="1" dirty="0">
                <a:effectLst>
                  <a:outerShdw blurRad="38100" dist="38100" dir="2700000" algn="tl">
                    <a:srgbClr val="000000">
                      <a:alpha val="43137"/>
                    </a:srgbClr>
                  </a:outerShdw>
                </a:effectLst>
              </a:rPr>
              <a:t>Fritillary</a:t>
            </a:r>
          </a:p>
          <a:p>
            <a:pPr>
              <a:lnSpc>
                <a:spcPts val="1500"/>
              </a:lnSpc>
            </a:pPr>
            <a:r>
              <a:rPr lang="en-US" sz="1500" b="1" dirty="0" smtClean="0">
                <a:effectLst>
                  <a:outerShdw blurRad="38100" dist="38100" dir="2700000" algn="tl">
                    <a:srgbClr val="000000">
                      <a:alpha val="43137"/>
                    </a:srgbClr>
                  </a:outerShdw>
                </a:effectLst>
              </a:rPr>
              <a:t>  Great </a:t>
            </a:r>
            <a:r>
              <a:rPr lang="en-US" sz="1500" b="1" dirty="0">
                <a:effectLst>
                  <a:outerShdw blurRad="38100" dist="38100" dir="2700000" algn="tl">
                    <a:srgbClr val="000000">
                      <a:alpha val="43137"/>
                    </a:srgbClr>
                  </a:outerShdw>
                </a:effectLst>
              </a:rPr>
              <a:t>Spangled Fritillary</a:t>
            </a:r>
          </a:p>
          <a:p>
            <a:pPr>
              <a:lnSpc>
                <a:spcPts val="1500"/>
              </a:lnSpc>
            </a:pPr>
            <a:r>
              <a:rPr lang="en-US" sz="1500" b="1" dirty="0" smtClean="0">
                <a:effectLst>
                  <a:outerShdw blurRad="38100" dist="38100" dir="2700000" algn="tl">
                    <a:srgbClr val="000000">
                      <a:alpha val="43137"/>
                    </a:srgbClr>
                  </a:outerShdw>
                </a:effectLst>
              </a:rPr>
              <a:t>  Pearl </a:t>
            </a:r>
            <a:r>
              <a:rPr lang="en-US" sz="1500" b="1" dirty="0">
                <a:effectLst>
                  <a:outerShdw blurRad="38100" dist="38100" dir="2700000" algn="tl">
                    <a:srgbClr val="000000">
                      <a:alpha val="43137"/>
                    </a:srgbClr>
                  </a:outerShdw>
                </a:effectLst>
              </a:rPr>
              <a:t>Crescent</a:t>
            </a:r>
          </a:p>
          <a:p>
            <a:pPr>
              <a:lnSpc>
                <a:spcPts val="1500"/>
              </a:lnSpc>
            </a:pPr>
            <a:r>
              <a:rPr lang="en-US" sz="1500" b="1" dirty="0" smtClean="0">
                <a:effectLst>
                  <a:outerShdw blurRad="38100" dist="38100" dir="2700000" algn="tl">
                    <a:srgbClr val="000000">
                      <a:alpha val="43137"/>
                    </a:srgbClr>
                  </a:outerShdw>
                </a:effectLst>
              </a:rPr>
              <a:t>  Mourning </a:t>
            </a:r>
            <a:r>
              <a:rPr lang="en-US" sz="1500" b="1" dirty="0">
                <a:effectLst>
                  <a:outerShdw blurRad="38100" dist="38100" dir="2700000" algn="tl">
                    <a:srgbClr val="000000">
                      <a:alpha val="43137"/>
                    </a:srgbClr>
                  </a:outerShdw>
                </a:effectLst>
              </a:rPr>
              <a:t>Cloak</a:t>
            </a:r>
          </a:p>
          <a:p>
            <a:pPr>
              <a:lnSpc>
                <a:spcPts val="1500"/>
              </a:lnSpc>
            </a:pPr>
            <a:r>
              <a:rPr lang="en-US" sz="1500" b="1" dirty="0" smtClean="0">
                <a:effectLst>
                  <a:outerShdw blurRad="38100" dist="38100" dir="2700000" algn="tl">
                    <a:srgbClr val="000000">
                      <a:alpha val="43137"/>
                    </a:srgbClr>
                  </a:outerShdw>
                </a:effectLst>
              </a:rPr>
              <a:t>  American </a:t>
            </a:r>
            <a:r>
              <a:rPr lang="en-US" sz="1500" b="1" dirty="0">
                <a:effectLst>
                  <a:outerShdw blurRad="38100" dist="38100" dir="2700000" algn="tl">
                    <a:srgbClr val="000000">
                      <a:alpha val="43137"/>
                    </a:srgbClr>
                  </a:outerShdw>
                </a:effectLst>
              </a:rPr>
              <a:t>Lady</a:t>
            </a:r>
          </a:p>
          <a:p>
            <a:pPr>
              <a:lnSpc>
                <a:spcPts val="1500"/>
              </a:lnSpc>
            </a:pPr>
            <a:r>
              <a:rPr lang="en-US" sz="1500" b="1" dirty="0" smtClean="0">
                <a:effectLst>
                  <a:outerShdw blurRad="38100" dist="38100" dir="2700000" algn="tl">
                    <a:srgbClr val="000000">
                      <a:alpha val="43137"/>
                    </a:srgbClr>
                  </a:outerShdw>
                </a:effectLst>
              </a:rPr>
              <a:t>  Painted Lady</a:t>
            </a:r>
          </a:p>
          <a:p>
            <a:pPr>
              <a:lnSpc>
                <a:spcPts val="1500"/>
              </a:lnSpc>
            </a:pPr>
            <a:r>
              <a:rPr lang="en-US" sz="1500" b="1" dirty="0" smtClean="0">
                <a:effectLst>
                  <a:outerShdw blurRad="38100" dist="38100" dir="2700000" algn="tl">
                    <a:srgbClr val="000000">
                      <a:alpha val="43137"/>
                    </a:srgbClr>
                  </a:outerShdw>
                </a:effectLst>
              </a:rPr>
              <a:t>  Question Mark</a:t>
            </a:r>
            <a:endParaRPr lang="en-US" sz="1500" b="1" dirty="0">
              <a:effectLst>
                <a:outerShdw blurRad="38100" dist="38100" dir="2700000" algn="tl">
                  <a:srgbClr val="000000">
                    <a:alpha val="43137"/>
                  </a:srgbClr>
                </a:outerShdw>
              </a:effectLst>
            </a:endParaRPr>
          </a:p>
          <a:p>
            <a:pPr>
              <a:lnSpc>
                <a:spcPts val="1500"/>
              </a:lnSpc>
            </a:pPr>
            <a:r>
              <a:rPr lang="en-US" sz="1500" b="1" dirty="0" smtClean="0">
                <a:effectLst>
                  <a:outerShdw blurRad="38100" dist="38100" dir="2700000" algn="tl">
                    <a:srgbClr val="000000">
                      <a:alpha val="43137"/>
                    </a:srgbClr>
                  </a:outerShdw>
                </a:effectLst>
              </a:rPr>
              <a:t>  Red </a:t>
            </a:r>
            <a:r>
              <a:rPr lang="en-US" sz="1500" b="1" dirty="0">
                <a:effectLst>
                  <a:outerShdw blurRad="38100" dist="38100" dir="2700000" algn="tl">
                    <a:srgbClr val="000000">
                      <a:alpha val="43137"/>
                    </a:srgbClr>
                  </a:outerShdw>
                </a:effectLst>
              </a:rPr>
              <a:t>Admiral</a:t>
            </a:r>
          </a:p>
          <a:p>
            <a:pPr>
              <a:lnSpc>
                <a:spcPts val="1500"/>
              </a:lnSpc>
            </a:pPr>
            <a:r>
              <a:rPr lang="en-US" sz="1500" b="1" dirty="0" smtClean="0">
                <a:effectLst>
                  <a:outerShdw blurRad="38100" dist="38100" dir="2700000" algn="tl">
                    <a:srgbClr val="000000">
                      <a:alpha val="43137"/>
                    </a:srgbClr>
                  </a:outerShdw>
                </a:effectLst>
              </a:rPr>
              <a:t>  Red-spotted </a:t>
            </a:r>
            <a:r>
              <a:rPr lang="en-US" sz="1500" b="1" dirty="0">
                <a:effectLst>
                  <a:outerShdw blurRad="38100" dist="38100" dir="2700000" algn="tl">
                    <a:srgbClr val="000000">
                      <a:alpha val="43137"/>
                    </a:srgbClr>
                  </a:outerShdw>
                </a:effectLst>
              </a:rPr>
              <a:t>Purple</a:t>
            </a:r>
          </a:p>
          <a:p>
            <a:pPr>
              <a:lnSpc>
                <a:spcPts val="1500"/>
              </a:lnSpc>
            </a:pPr>
            <a:r>
              <a:rPr lang="en-US" sz="1500" b="1" dirty="0" smtClean="0">
                <a:effectLst>
                  <a:outerShdw blurRad="38100" dist="38100" dir="2700000" algn="tl">
                    <a:srgbClr val="000000">
                      <a:alpha val="43137"/>
                    </a:srgbClr>
                  </a:outerShdw>
                </a:effectLst>
              </a:rPr>
              <a:t>  Viceroy</a:t>
            </a:r>
            <a:endParaRPr lang="en-US" sz="1500" b="1" dirty="0">
              <a:effectLst>
                <a:outerShdw blurRad="38100" dist="38100" dir="2700000" algn="tl">
                  <a:srgbClr val="000000">
                    <a:alpha val="43137"/>
                  </a:srgbClr>
                </a:outerShdw>
              </a:effectLst>
            </a:endParaRPr>
          </a:p>
          <a:p>
            <a:pPr>
              <a:lnSpc>
                <a:spcPts val="1500"/>
              </a:lnSpc>
            </a:pPr>
            <a:r>
              <a:rPr lang="en-US" sz="1500" b="1" dirty="0" smtClean="0">
                <a:effectLst>
                  <a:outerShdw blurRad="38100" dist="38100" dir="2700000" algn="tl">
                    <a:srgbClr val="000000">
                      <a:alpha val="43137"/>
                    </a:srgbClr>
                  </a:outerShdw>
                </a:effectLst>
              </a:rPr>
              <a:t>  Monarch</a:t>
            </a:r>
          </a:p>
          <a:p>
            <a:pPr>
              <a:lnSpc>
                <a:spcPts val="1500"/>
              </a:lnSpc>
            </a:pPr>
            <a:r>
              <a:rPr lang="en-US" sz="1500" b="1" dirty="0" smtClean="0">
                <a:effectLst>
                  <a:outerShdw blurRad="38100" dist="38100" dir="2700000" algn="tl">
                    <a:srgbClr val="000000">
                      <a:alpha val="43137"/>
                    </a:srgbClr>
                  </a:outerShdw>
                </a:effectLst>
              </a:rPr>
              <a:t>  Silver-spotted </a:t>
            </a:r>
            <a:r>
              <a:rPr lang="en-US" sz="1500" b="1" dirty="0">
                <a:effectLst>
                  <a:outerShdw blurRad="38100" dist="38100" dir="2700000" algn="tl">
                    <a:srgbClr val="000000">
                      <a:alpha val="43137"/>
                    </a:srgbClr>
                  </a:outerShdw>
                </a:effectLst>
              </a:rPr>
              <a:t>Skipper</a:t>
            </a:r>
          </a:p>
          <a:p>
            <a:pPr>
              <a:lnSpc>
                <a:spcPts val="1500"/>
              </a:lnSpc>
            </a:pPr>
            <a:r>
              <a:rPr lang="en-US" sz="1500" b="1" dirty="0" smtClean="0">
                <a:effectLst>
                  <a:outerShdw blurRad="38100" dist="38100" dir="2700000" algn="tl">
                    <a:srgbClr val="000000">
                      <a:alpha val="43137"/>
                    </a:srgbClr>
                  </a:outerShdw>
                </a:effectLst>
              </a:rPr>
              <a:t>  </a:t>
            </a:r>
            <a:r>
              <a:rPr lang="en-US" sz="1500" b="1" dirty="0" err="1" smtClean="0">
                <a:effectLst>
                  <a:outerShdw blurRad="38100" dist="38100" dir="2700000" algn="tl">
                    <a:srgbClr val="000000">
                      <a:alpha val="43137"/>
                    </a:srgbClr>
                  </a:outerShdw>
                </a:effectLst>
              </a:rPr>
              <a:t>Juvenal’s</a:t>
            </a:r>
            <a:r>
              <a:rPr lang="en-US" sz="1500" b="1" dirty="0" smtClean="0">
                <a:effectLst>
                  <a:outerShdw blurRad="38100" dist="38100" dir="2700000" algn="tl">
                    <a:srgbClr val="000000">
                      <a:alpha val="43137"/>
                    </a:srgbClr>
                  </a:outerShdw>
                </a:effectLst>
              </a:rPr>
              <a:t> </a:t>
            </a:r>
            <a:r>
              <a:rPr lang="en-US" sz="1500" b="1" dirty="0" err="1">
                <a:effectLst>
                  <a:outerShdw blurRad="38100" dist="38100" dir="2700000" algn="tl">
                    <a:srgbClr val="000000">
                      <a:alpha val="43137"/>
                    </a:srgbClr>
                  </a:outerShdw>
                </a:effectLst>
              </a:rPr>
              <a:t>Duskywing</a:t>
            </a:r>
            <a:endParaRPr lang="en-US" sz="1500" b="1" dirty="0">
              <a:effectLst>
                <a:outerShdw blurRad="38100" dist="38100" dir="2700000" algn="tl">
                  <a:srgbClr val="000000">
                    <a:alpha val="43137"/>
                  </a:srgbClr>
                </a:outerShdw>
              </a:effectLst>
            </a:endParaRPr>
          </a:p>
          <a:p>
            <a:pPr>
              <a:lnSpc>
                <a:spcPts val="1500"/>
              </a:lnSpc>
            </a:pPr>
            <a:r>
              <a:rPr lang="en-US" sz="1500" b="1" dirty="0" smtClean="0">
                <a:effectLst>
                  <a:outerShdw blurRad="38100" dist="38100" dir="2700000" algn="tl">
                    <a:srgbClr val="000000">
                      <a:alpha val="43137"/>
                    </a:srgbClr>
                  </a:outerShdw>
                </a:effectLst>
              </a:rPr>
              <a:t>  Horace’s </a:t>
            </a:r>
            <a:r>
              <a:rPr lang="en-US" sz="1500" b="1" dirty="0" err="1">
                <a:effectLst>
                  <a:outerShdw blurRad="38100" dist="38100" dir="2700000" algn="tl">
                    <a:srgbClr val="000000">
                      <a:alpha val="43137"/>
                    </a:srgbClr>
                  </a:outerShdw>
                </a:effectLst>
              </a:rPr>
              <a:t>Duskywing</a:t>
            </a:r>
            <a:endParaRPr lang="en-US" sz="1500" b="1" dirty="0">
              <a:effectLst>
                <a:outerShdw blurRad="38100" dist="38100" dir="2700000" algn="tl">
                  <a:srgbClr val="000000">
                    <a:alpha val="43137"/>
                  </a:srgbClr>
                </a:outerShdw>
              </a:effectLst>
            </a:endParaRPr>
          </a:p>
          <a:p>
            <a:pPr>
              <a:lnSpc>
                <a:spcPts val="1500"/>
              </a:lnSpc>
            </a:pPr>
            <a:r>
              <a:rPr lang="en-US" sz="1500" b="1" dirty="0" smtClean="0">
                <a:effectLst>
                  <a:outerShdw blurRad="38100" dist="38100" dir="2700000" algn="tl">
                    <a:srgbClr val="000000">
                      <a:alpha val="43137"/>
                    </a:srgbClr>
                  </a:outerShdw>
                </a:effectLst>
              </a:rPr>
              <a:t>  Clouded </a:t>
            </a:r>
            <a:r>
              <a:rPr lang="en-US" sz="1500" b="1" dirty="0">
                <a:effectLst>
                  <a:outerShdw blurRad="38100" dist="38100" dir="2700000" algn="tl">
                    <a:srgbClr val="000000">
                      <a:alpha val="43137"/>
                    </a:srgbClr>
                  </a:outerShdw>
                </a:effectLst>
              </a:rPr>
              <a:t>Skipper</a:t>
            </a:r>
          </a:p>
          <a:p>
            <a:pPr>
              <a:lnSpc>
                <a:spcPts val="1500"/>
              </a:lnSpc>
            </a:pPr>
            <a:r>
              <a:rPr lang="en-US" sz="1500" b="1" dirty="0" smtClean="0">
                <a:effectLst>
                  <a:outerShdw blurRad="38100" dist="38100" dir="2700000" algn="tl">
                    <a:srgbClr val="000000">
                      <a:alpha val="43137"/>
                    </a:srgbClr>
                  </a:outerShdw>
                </a:effectLst>
              </a:rPr>
              <a:t>  Least </a:t>
            </a:r>
            <a:r>
              <a:rPr lang="en-US" sz="1500" b="1" dirty="0">
                <a:effectLst>
                  <a:outerShdw blurRad="38100" dist="38100" dir="2700000" algn="tl">
                    <a:srgbClr val="000000">
                      <a:alpha val="43137"/>
                    </a:srgbClr>
                  </a:outerShdw>
                </a:effectLst>
              </a:rPr>
              <a:t>Skipper</a:t>
            </a:r>
          </a:p>
          <a:p>
            <a:pPr>
              <a:lnSpc>
                <a:spcPts val="1500"/>
              </a:lnSpc>
            </a:pPr>
            <a:r>
              <a:rPr lang="en-US" sz="1500" b="1" dirty="0" smtClean="0">
                <a:effectLst>
                  <a:outerShdw blurRad="38100" dist="38100" dir="2700000" algn="tl">
                    <a:srgbClr val="000000">
                      <a:alpha val="43137"/>
                    </a:srgbClr>
                  </a:outerShdw>
                </a:effectLst>
              </a:rPr>
              <a:t>  Sachem</a:t>
            </a:r>
          </a:p>
          <a:p>
            <a:pPr>
              <a:lnSpc>
                <a:spcPts val="1500"/>
              </a:lnSpc>
            </a:pPr>
            <a:r>
              <a:rPr lang="en-US" sz="1500" b="1" dirty="0" smtClean="0">
                <a:effectLst>
                  <a:outerShdw blurRad="38100" dist="38100" dir="2700000" algn="tl">
                    <a:srgbClr val="000000">
                      <a:alpha val="43137"/>
                    </a:srgbClr>
                  </a:outerShdw>
                </a:effectLst>
              </a:rPr>
              <a:t>  Peck’s Skipper</a:t>
            </a:r>
            <a:endParaRPr lang="en-US" sz="1500" b="1" dirty="0">
              <a:effectLst>
                <a:outerShdw blurRad="38100" dist="38100" dir="2700000" algn="tl">
                  <a:srgbClr val="000000">
                    <a:alpha val="43137"/>
                  </a:srgbClr>
                </a:outerShdw>
              </a:effectLst>
            </a:endParaRPr>
          </a:p>
          <a:p>
            <a:pPr>
              <a:lnSpc>
                <a:spcPts val="1500"/>
              </a:lnSpc>
            </a:pPr>
            <a:r>
              <a:rPr lang="en-US" sz="1500" b="1" dirty="0" smtClean="0">
                <a:effectLst>
                  <a:outerShdw blurRad="38100" dist="38100" dir="2700000" algn="tl">
                    <a:srgbClr val="000000">
                      <a:alpha val="43137"/>
                    </a:srgbClr>
                  </a:outerShdw>
                </a:effectLst>
              </a:rPr>
              <a:t>  Delaware </a:t>
            </a:r>
            <a:r>
              <a:rPr lang="en-US" sz="1500" b="1" dirty="0">
                <a:effectLst>
                  <a:outerShdw blurRad="38100" dist="38100" dir="2700000" algn="tl">
                    <a:srgbClr val="000000">
                      <a:alpha val="43137"/>
                    </a:srgbClr>
                  </a:outerShdw>
                </a:effectLst>
              </a:rPr>
              <a:t>Skipper</a:t>
            </a:r>
          </a:p>
          <a:p>
            <a:pPr>
              <a:lnSpc>
                <a:spcPts val="1500"/>
              </a:lnSpc>
            </a:pPr>
            <a:r>
              <a:rPr lang="en-US" sz="1500" b="1" dirty="0" smtClean="0">
                <a:effectLst>
                  <a:outerShdw blurRad="38100" dist="38100" dir="2700000" algn="tl">
                    <a:srgbClr val="000000">
                      <a:alpha val="43137"/>
                    </a:srgbClr>
                  </a:outerShdw>
                </a:effectLst>
              </a:rPr>
              <a:t>  </a:t>
            </a:r>
            <a:r>
              <a:rPr lang="en-US" sz="1500" b="1" dirty="0" err="1" smtClean="0">
                <a:effectLst>
                  <a:outerShdw blurRad="38100" dist="38100" dir="2700000" algn="tl">
                    <a:srgbClr val="000000">
                      <a:alpha val="43137"/>
                    </a:srgbClr>
                  </a:outerShdw>
                </a:effectLst>
              </a:rPr>
              <a:t>Hobomok</a:t>
            </a:r>
            <a:r>
              <a:rPr lang="en-US" sz="1500" b="1" dirty="0" smtClean="0">
                <a:effectLst>
                  <a:outerShdw blurRad="38100" dist="38100" dir="2700000" algn="tl">
                    <a:srgbClr val="000000">
                      <a:alpha val="43137"/>
                    </a:srgbClr>
                  </a:outerShdw>
                </a:effectLst>
              </a:rPr>
              <a:t> </a:t>
            </a:r>
            <a:r>
              <a:rPr lang="en-US" sz="1500" b="1" dirty="0">
                <a:effectLst>
                  <a:outerShdw blurRad="38100" dist="38100" dir="2700000" algn="tl">
                    <a:srgbClr val="000000">
                      <a:alpha val="43137"/>
                    </a:srgbClr>
                  </a:outerShdw>
                </a:effectLst>
              </a:rPr>
              <a:t>Skipper</a:t>
            </a:r>
          </a:p>
          <a:p>
            <a:pPr>
              <a:lnSpc>
                <a:spcPts val="1500"/>
              </a:lnSpc>
            </a:pPr>
            <a:r>
              <a:rPr lang="en-US" sz="1500" b="1" dirty="0" smtClean="0">
                <a:effectLst>
                  <a:outerShdw blurRad="38100" dist="38100" dir="2700000" algn="tl">
                    <a:srgbClr val="000000">
                      <a:alpha val="43137"/>
                    </a:srgbClr>
                  </a:outerShdw>
                </a:effectLst>
              </a:rPr>
              <a:t>  </a:t>
            </a:r>
            <a:r>
              <a:rPr lang="en-US" sz="1500" b="1" dirty="0" err="1" smtClean="0">
                <a:effectLst>
                  <a:outerShdw blurRad="38100" dist="38100" dir="2700000" algn="tl">
                    <a:srgbClr val="000000">
                      <a:alpha val="43137"/>
                    </a:srgbClr>
                  </a:outerShdw>
                </a:effectLst>
              </a:rPr>
              <a:t>Zabulon</a:t>
            </a:r>
            <a:r>
              <a:rPr lang="en-US" sz="1500" b="1" dirty="0" smtClean="0">
                <a:effectLst>
                  <a:outerShdw blurRad="38100" dist="38100" dir="2700000" algn="tl">
                    <a:srgbClr val="000000">
                      <a:alpha val="43137"/>
                    </a:srgbClr>
                  </a:outerShdw>
                </a:effectLst>
              </a:rPr>
              <a:t> </a:t>
            </a:r>
            <a:r>
              <a:rPr lang="en-US" sz="1500" b="1" dirty="0">
                <a:effectLst>
                  <a:outerShdw blurRad="38100" dist="38100" dir="2700000" algn="tl">
                    <a:srgbClr val="000000">
                      <a:alpha val="43137"/>
                    </a:srgbClr>
                  </a:outerShdw>
                </a:effectLst>
              </a:rPr>
              <a:t>Skipper</a:t>
            </a:r>
          </a:p>
          <a:p>
            <a:pPr>
              <a:lnSpc>
                <a:spcPts val="1500"/>
              </a:lnSpc>
            </a:pPr>
            <a:r>
              <a:rPr lang="en-US" sz="1500" b="1" dirty="0" smtClean="0">
                <a:effectLst>
                  <a:outerShdw blurRad="38100" dist="38100" dir="2700000" algn="tl">
                    <a:srgbClr val="000000">
                      <a:alpha val="43137"/>
                    </a:srgbClr>
                  </a:outerShdw>
                </a:effectLst>
              </a:rPr>
              <a:t>  Dun Skipper</a:t>
            </a:r>
            <a:endParaRPr lang="en-US" sz="1500" b="1" dirty="0">
              <a:effectLst>
                <a:outerShdw blurRad="38100" dist="38100" dir="2700000" algn="tl">
                  <a:srgbClr val="000000">
                    <a:alpha val="43137"/>
                  </a:srgbClr>
                </a:outerShdw>
              </a:effectLst>
            </a:endParaRPr>
          </a:p>
        </p:txBody>
      </p:sp>
      <p:sp>
        <p:nvSpPr>
          <p:cNvPr id="5" name="TextBox 4"/>
          <p:cNvSpPr txBox="1"/>
          <p:nvPr/>
        </p:nvSpPr>
        <p:spPr>
          <a:xfrm>
            <a:off x="2287521" y="84892"/>
            <a:ext cx="6704079"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rPr>
              <a:t>Backyard Butterfly List: </a:t>
            </a:r>
            <a:r>
              <a:rPr lang="en-US" sz="3600" b="1" dirty="0" smtClean="0">
                <a:effectLst>
                  <a:outerShdw blurRad="38100" dist="38100" dir="2700000" algn="tl">
                    <a:srgbClr val="000000">
                      <a:alpha val="43137"/>
                    </a:srgbClr>
                  </a:outerShdw>
                </a:effectLst>
              </a:rPr>
              <a:t>35 </a:t>
            </a:r>
            <a:r>
              <a:rPr lang="en-US" sz="3600" b="1" dirty="0">
                <a:effectLst>
                  <a:outerShdw blurRad="38100" dist="38100" dir="2700000" algn="tl">
                    <a:srgbClr val="000000">
                      <a:alpha val="43137"/>
                    </a:srgbClr>
                  </a:outerShdw>
                </a:effectLst>
              </a:rPr>
              <a:t>Species</a:t>
            </a:r>
            <a:endParaRPr lang="en-US" sz="3600" dirty="0"/>
          </a:p>
        </p:txBody>
      </p:sp>
    </p:spTree>
    <p:extLst>
      <p:ext uri="{BB962C8B-B14F-4D97-AF65-F5344CB8AC3E}">
        <p14:creationId xmlns:p14="http://schemas.microsoft.com/office/powerpoint/2010/main" val="32438813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6858000"/>
            <a:chOff x="0" y="0"/>
            <a:chExt cx="9144000" cy="6858000"/>
          </a:xfrm>
        </p:grpSpPr>
        <p:sp>
          <p:nvSpPr>
            <p:cNvPr id="5" name="Rectangle 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0" y="304800"/>
              <a:ext cx="9144000" cy="6324600"/>
              <a:chOff x="0" y="304800"/>
              <a:chExt cx="9144000" cy="6324600"/>
            </a:xfrm>
          </p:grpSpPr>
          <p:grpSp>
            <p:nvGrpSpPr>
              <p:cNvPr id="4" name="Group 3"/>
              <p:cNvGrpSpPr/>
              <p:nvPr/>
            </p:nvGrpSpPr>
            <p:grpSpPr>
              <a:xfrm>
                <a:off x="0" y="304800"/>
                <a:ext cx="9144000" cy="6265753"/>
                <a:chOff x="0" y="304800"/>
                <a:chExt cx="9144000" cy="6265753"/>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326" b="4890"/>
                <a:stretch/>
              </p:blipFill>
              <p:spPr>
                <a:xfrm>
                  <a:off x="443346" y="3844637"/>
                  <a:ext cx="4572000" cy="272591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9343" t="12120" r="14906" b="7323"/>
                <a:stretch/>
              </p:blipFill>
              <p:spPr>
                <a:xfrm>
                  <a:off x="5284859" y="1100447"/>
                  <a:ext cx="3381809" cy="541567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7320" b="4153"/>
                <a:stretch/>
              </p:blipFill>
              <p:spPr>
                <a:xfrm>
                  <a:off x="457200" y="1046019"/>
                  <a:ext cx="4572000" cy="2687781"/>
                </a:xfrm>
                <a:prstGeom prst="rect">
                  <a:avLst/>
                </a:prstGeom>
              </p:spPr>
            </p:pic>
            <p:sp>
              <p:nvSpPr>
                <p:cNvPr id="3" name="TextBox 2"/>
                <p:cNvSpPr txBox="1"/>
                <p:nvPr/>
              </p:nvSpPr>
              <p:spPr>
                <a:xfrm>
                  <a:off x="0" y="304800"/>
                  <a:ext cx="9144000" cy="677108"/>
                </a:xfrm>
                <a:prstGeom prst="rect">
                  <a:avLst/>
                </a:prstGeom>
                <a:noFill/>
              </p:spPr>
              <p:txBody>
                <a:bodyPr wrap="square" rtlCol="0">
                  <a:spAutoFit/>
                </a:bodyPr>
                <a:lstStyle/>
                <a:p>
                  <a:pPr algn="ctr"/>
                  <a:r>
                    <a:rPr lang="en-US" sz="3800" b="1" dirty="0">
                      <a:effectLst>
                        <a:outerShdw blurRad="38100" dist="38100" dir="2700000" algn="tl">
                          <a:srgbClr val="000000">
                            <a:alpha val="43137"/>
                          </a:srgbClr>
                        </a:outerShdw>
                      </a:effectLst>
                    </a:rPr>
                    <a:t>Plus </a:t>
                  </a:r>
                  <a:r>
                    <a:rPr lang="en-US" sz="3800" b="1" dirty="0" err="1">
                      <a:effectLst>
                        <a:outerShdw blurRad="38100" dist="38100" dir="2700000" algn="tl">
                          <a:srgbClr val="000000">
                            <a:alpha val="43137"/>
                          </a:srgbClr>
                        </a:outerShdw>
                      </a:effectLst>
                    </a:rPr>
                    <a:t>Herps</a:t>
                  </a:r>
                  <a:r>
                    <a:rPr lang="en-US" sz="3800" b="1" dirty="0">
                      <a:effectLst>
                        <a:outerShdw blurRad="38100" dist="38100" dir="2700000" algn="tl">
                          <a:srgbClr val="000000">
                            <a:alpha val="43137"/>
                          </a:srgbClr>
                        </a:outerShdw>
                      </a:effectLst>
                    </a:rPr>
                    <a:t>, Mammals, Insects</a:t>
                  </a:r>
                  <a:endParaRPr lang="en-US" sz="3800" b="1" dirty="0"/>
                </a:p>
              </p:txBody>
            </p:sp>
          </p:grpSp>
          <p:sp>
            <p:nvSpPr>
              <p:cNvPr id="7" name="Title 1"/>
              <p:cNvSpPr txBox="1">
                <a:spLocks/>
              </p:cNvSpPr>
              <p:nvPr/>
            </p:nvSpPr>
            <p:spPr>
              <a:xfrm>
                <a:off x="443346" y="6210300"/>
                <a:ext cx="4433454" cy="4191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effectLst>
                      <a:outerShdw blurRad="38100" dist="38100" dir="2700000" algn="tl">
                        <a:srgbClr val="000000">
                          <a:alpha val="43137"/>
                        </a:srgbClr>
                      </a:outerShdw>
                    </a:effectLst>
                  </a:rPr>
                  <a:t>Cope’s Gray </a:t>
                </a:r>
                <a:r>
                  <a:rPr lang="en-US" sz="2200" b="1" dirty="0" err="1" smtClean="0">
                    <a:effectLst>
                      <a:outerShdw blurRad="38100" dist="38100" dir="2700000" algn="tl">
                        <a:srgbClr val="000000">
                          <a:alpha val="43137"/>
                        </a:srgbClr>
                      </a:outerShdw>
                    </a:effectLst>
                  </a:rPr>
                  <a:t>Treefrog</a:t>
                </a:r>
                <a:endParaRPr lang="en-US" sz="2200" b="1" i="1" dirty="0">
                  <a:effectLst>
                    <a:outerShdw blurRad="38100" dist="38100" dir="2700000" algn="tl">
                      <a:srgbClr val="000000">
                        <a:alpha val="43137"/>
                      </a:srgbClr>
                    </a:outerShdw>
                  </a:effectLst>
                </a:endParaRPr>
              </a:p>
            </p:txBody>
          </p:sp>
          <p:sp>
            <p:nvSpPr>
              <p:cNvPr id="8" name="Title 1"/>
              <p:cNvSpPr txBox="1">
                <a:spLocks/>
              </p:cNvSpPr>
              <p:nvPr/>
            </p:nvSpPr>
            <p:spPr>
              <a:xfrm>
                <a:off x="443346" y="3390900"/>
                <a:ext cx="7315200" cy="4191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effectLst>
                      <a:outerShdw blurRad="38100" dist="38100" dir="2700000" algn="tl">
                        <a:srgbClr val="000000">
                          <a:alpha val="43137"/>
                        </a:srgbClr>
                      </a:outerShdw>
                    </a:effectLst>
                  </a:rPr>
                  <a:t>Eastern Box Turtle</a:t>
                </a:r>
                <a:endParaRPr lang="en-US" sz="2200" b="1" dirty="0">
                  <a:effectLst>
                    <a:outerShdw blurRad="38100" dist="38100" dir="2700000" algn="tl">
                      <a:srgbClr val="000000">
                        <a:alpha val="43137"/>
                      </a:srgbClr>
                    </a:outerShdw>
                  </a:effectLst>
                </a:endParaRPr>
              </a:p>
            </p:txBody>
          </p:sp>
          <p:sp>
            <p:nvSpPr>
              <p:cNvPr id="11" name="Title 1"/>
              <p:cNvSpPr txBox="1">
                <a:spLocks/>
              </p:cNvSpPr>
              <p:nvPr/>
            </p:nvSpPr>
            <p:spPr>
              <a:xfrm>
                <a:off x="5334000" y="6134100"/>
                <a:ext cx="3332668" cy="4191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effectLst>
                      <a:outerShdw blurRad="38100" dist="38100" dir="2700000" algn="tl">
                        <a:srgbClr val="000000">
                          <a:alpha val="43137"/>
                        </a:srgbClr>
                      </a:outerShdw>
                    </a:effectLst>
                  </a:rPr>
                  <a:t>Cicada</a:t>
                </a:r>
                <a:endParaRPr lang="en-US" sz="2200" b="1" i="1" dirty="0">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3632852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0885"/>
          <a:stretch/>
        </p:blipFill>
        <p:spPr>
          <a:xfrm>
            <a:off x="0" y="1524000"/>
            <a:ext cx="9144000" cy="5411209"/>
          </a:xfrm>
          <a:prstGeom prst="rect">
            <a:avLst/>
          </a:prstGeom>
        </p:spPr>
      </p:pic>
      <p:sp>
        <p:nvSpPr>
          <p:cNvPr id="2" name="Title 1"/>
          <p:cNvSpPr>
            <a:spLocks noGrp="1"/>
          </p:cNvSpPr>
          <p:nvPr>
            <p:ph type="title"/>
          </p:nvPr>
        </p:nvSpPr>
        <p:spPr>
          <a:xfrm>
            <a:off x="-21956" y="0"/>
            <a:ext cx="9144000" cy="1143000"/>
          </a:xfrm>
        </p:spPr>
        <p:txBody>
          <a:bodyPr>
            <a:noAutofit/>
          </a:bodyPr>
          <a:lstStyle/>
          <a:p>
            <a:r>
              <a:rPr lang="en-US" sz="2800" dirty="0"/>
              <a:t/>
            </a:r>
            <a:br>
              <a:rPr lang="en-US" sz="2800" dirty="0"/>
            </a:br>
            <a:r>
              <a:rPr lang="en-US" sz="2800" dirty="0"/>
              <a:t> The suburbs are the new </a:t>
            </a:r>
            <a:r>
              <a:rPr lang="en-US" sz="2800" dirty="0" smtClean="0"/>
              <a:t>frontier. This is </a:t>
            </a:r>
            <a:r>
              <a:rPr lang="en-US" sz="2800" dirty="0"/>
              <a:t>going </a:t>
            </a:r>
            <a:r>
              <a:rPr lang="en-US" sz="2800" dirty="0" smtClean="0"/>
              <a:t>to be the</a:t>
            </a:r>
            <a:br>
              <a:rPr lang="en-US" sz="2800" dirty="0" smtClean="0"/>
            </a:br>
            <a:r>
              <a:rPr lang="en-US" sz="2800" dirty="0" smtClean="0"/>
              <a:t>place </a:t>
            </a:r>
            <a:r>
              <a:rPr lang="en-US" sz="2800" dirty="0"/>
              <a:t>where </a:t>
            </a:r>
            <a:r>
              <a:rPr lang="en-US" sz="2800" dirty="0" smtClean="0"/>
              <a:t>all </a:t>
            </a:r>
            <a:r>
              <a:rPr lang="en-US" sz="2800" dirty="0"/>
              <a:t>these living things </a:t>
            </a:r>
            <a:r>
              <a:rPr lang="en-US" sz="2800" dirty="0" smtClean="0"/>
              <a:t>find </a:t>
            </a:r>
            <a:r>
              <a:rPr lang="en-US" sz="2800" dirty="0"/>
              <a:t>refuge. </a:t>
            </a:r>
            <a:br>
              <a:rPr lang="en-US" sz="2800" dirty="0"/>
            </a:br>
            <a:r>
              <a:rPr lang="en-US" sz="2400" i="1" dirty="0" smtClean="0"/>
              <a:t>-Rick </a:t>
            </a:r>
            <a:r>
              <a:rPr lang="en-US" sz="2400" i="1" dirty="0" err="1"/>
              <a:t>Darke</a:t>
            </a:r>
            <a:r>
              <a:rPr lang="en-US" sz="2400" i="1" dirty="0"/>
              <a:t> </a:t>
            </a:r>
            <a:endParaRPr lang="en-US" sz="2400" dirty="0"/>
          </a:p>
        </p:txBody>
      </p:sp>
    </p:spTree>
    <p:extLst>
      <p:ext uri="{BB962C8B-B14F-4D97-AF65-F5344CB8AC3E}">
        <p14:creationId xmlns:p14="http://schemas.microsoft.com/office/powerpoint/2010/main" val="3641198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9305</TotalTime>
  <Words>2374</Words>
  <Application>Microsoft Office PowerPoint</Application>
  <PresentationFormat>On-screen Show (4:3)</PresentationFormat>
  <Paragraphs>286</Paragraphs>
  <Slides>43</Slides>
  <Notes>22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Big Things Often Have Small Beginnings</vt:lpstr>
      <vt:lpstr>PowerPoint Presentation</vt:lpstr>
      <vt:lpstr>PowerPoint Presentation</vt:lpstr>
      <vt:lpstr>PowerPoint Presentation</vt:lpstr>
      <vt:lpstr>PowerPoint Presentation</vt:lpstr>
      <vt:lpstr>  The suburbs are the new frontier. This is going to be the place where all these living things find refuge.  -Rick Darke </vt:lpstr>
      <vt:lpstr>Conservation Within Our Reach</vt:lpstr>
      <vt:lpstr>PowerPoint Presentation</vt:lpstr>
      <vt:lpstr>PowerPoint Presentation</vt:lpstr>
      <vt:lpstr>Improve property values, reduce stormwater, create wildlife habitat</vt:lpstr>
      <vt:lpstr>PowerPoint Presentation</vt:lpstr>
      <vt:lpstr>Consider your habitat mosiac</vt:lpstr>
      <vt:lpstr>PowerPoint Presentation</vt:lpstr>
      <vt:lpstr>Vertical structure provides nesting and foraging sites, cover and travel routes</vt:lpstr>
      <vt:lpstr>PowerPoint Presentation</vt:lpstr>
      <vt:lpstr>PowerPoint Presentation</vt:lpstr>
      <vt:lpstr>PowerPoint Presentation</vt:lpstr>
      <vt:lpstr>PowerPoint Presentation</vt:lpstr>
      <vt:lpstr>PowerPoint Presentation</vt:lpstr>
      <vt:lpstr>Eight-spotted Forester</vt:lpstr>
      <vt:lpstr>PowerPoint Presentation</vt:lpstr>
      <vt:lpstr>PowerPoint Presentation</vt:lpstr>
      <vt:lpstr>PowerPoint Presentation</vt:lpstr>
      <vt:lpstr>Tiger Swallowtails Tulip poplar, Liriodendron tulipifera </vt:lpstr>
      <vt:lpstr>Pipevine Swallowtail on Purple Coneflower</vt:lpstr>
      <vt:lpstr>PowerPoint Presentation</vt:lpstr>
      <vt:lpstr>PowerPoint Presentation</vt:lpstr>
      <vt:lpstr>Feather-legged fly, Trichopoda pennipes</vt:lpstr>
      <vt:lpstr>Six-spotted Tiger Beetle, Cicindela sexguttata</vt:lpstr>
      <vt:lpstr>PowerPoint Presentation</vt:lpstr>
      <vt:lpstr>Familiar Bluet, Enallagma civile</vt:lpstr>
      <vt:lpstr>Gardens are for the birds…</vt:lpstr>
      <vt:lpstr>PowerPoint Presentation</vt:lpstr>
      <vt:lpstr>Year Round Habitat</vt:lpstr>
      <vt:lpstr>Places to hide and reproduce</vt:lpstr>
      <vt:lpstr>Plenty of Food for Adults &amp; Young</vt:lpstr>
      <vt:lpstr>Water for Wildlife</vt:lpstr>
      <vt:lpstr>Discover a refuge in your own backyard</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Registered User</cp:lastModifiedBy>
  <cp:revision>372</cp:revision>
  <cp:lastPrinted>2015-08-28T19:54:32Z</cp:lastPrinted>
  <dcterms:created xsi:type="dcterms:W3CDTF">2014-08-06T15:25:37Z</dcterms:created>
  <dcterms:modified xsi:type="dcterms:W3CDTF">2015-08-29T03:04:40Z</dcterms:modified>
</cp:coreProperties>
</file>